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2" r:id="rId3"/>
    <p:sldId id="258" r:id="rId4"/>
    <p:sldId id="295" r:id="rId5"/>
    <p:sldId id="281" r:id="rId6"/>
    <p:sldId id="282" r:id="rId7"/>
    <p:sldId id="290" r:id="rId8"/>
    <p:sldId id="261" r:id="rId9"/>
    <p:sldId id="277" r:id="rId10"/>
    <p:sldId id="284" r:id="rId11"/>
    <p:sldId id="285" r:id="rId12"/>
    <p:sldId id="286" r:id="rId13"/>
    <p:sldId id="291" r:id="rId14"/>
    <p:sldId id="276" r:id="rId15"/>
    <p:sldId id="283" r:id="rId16"/>
    <p:sldId id="292" r:id="rId17"/>
    <p:sldId id="278" r:id="rId18"/>
    <p:sldId id="279" r:id="rId19"/>
    <p:sldId id="280" r:id="rId20"/>
    <p:sldId id="293" r:id="rId21"/>
    <p:sldId id="294" r:id="rId22"/>
    <p:sldId id="270"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48"/>
    <p:restoredTop sz="94674"/>
  </p:normalViewPr>
  <p:slideViewPr>
    <p:cSldViewPr snapToGrid="0" snapToObjects="1">
      <p:cViewPr varScale="1">
        <p:scale>
          <a:sx n="124" d="100"/>
          <a:sy n="124" d="100"/>
        </p:scale>
        <p:origin x="13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37475-2204-DE40-88DC-2B1393AC29A6}" type="doc">
      <dgm:prSet loTypeId="urn:microsoft.com/office/officeart/2005/8/layout/cycle3" loCatId="" qsTypeId="urn:microsoft.com/office/officeart/2005/8/quickstyle/3d2" qsCatId="3D" csTypeId="urn:microsoft.com/office/officeart/2005/8/colors/accent2_3" csCatId="accent2" phldr="1"/>
      <dgm:spPr/>
      <dgm:t>
        <a:bodyPr/>
        <a:lstStyle/>
        <a:p>
          <a:endParaRPr lang="en-US"/>
        </a:p>
      </dgm:t>
    </dgm:pt>
    <dgm:pt modelId="{3DB4CE55-A7BD-0F41-A9E9-BF0944F5165B}">
      <dgm:prSet phldrT="[Text]"/>
      <dgm:spPr/>
      <dgm:t>
        <a:bodyPr/>
        <a:lstStyle/>
        <a:p>
          <a:r>
            <a:rPr lang="en-US" dirty="0"/>
            <a:t>Learning Outcomes</a:t>
          </a:r>
        </a:p>
      </dgm:t>
    </dgm:pt>
    <dgm:pt modelId="{EEB8AE28-559B-F445-830E-A7FE04DCD0E7}" type="parTrans" cxnId="{C228F375-444A-7041-95C8-B9579FE1074F}">
      <dgm:prSet/>
      <dgm:spPr/>
      <dgm:t>
        <a:bodyPr/>
        <a:lstStyle/>
        <a:p>
          <a:endParaRPr lang="en-US"/>
        </a:p>
      </dgm:t>
    </dgm:pt>
    <dgm:pt modelId="{5D1A18F1-822D-7D45-A98F-5BAEB2F307DB}" type="sibTrans" cxnId="{C228F375-444A-7041-95C8-B9579FE1074F}">
      <dgm:prSet/>
      <dgm:spPr/>
      <dgm:t>
        <a:bodyPr/>
        <a:lstStyle/>
        <a:p>
          <a:endParaRPr lang="en-US"/>
        </a:p>
      </dgm:t>
    </dgm:pt>
    <dgm:pt modelId="{BFFB8F97-D7CB-A74D-8C00-4A1200928B32}">
      <dgm:prSet phldrT="[Text]"/>
      <dgm:spPr/>
      <dgm:t>
        <a:bodyPr/>
        <a:lstStyle/>
        <a:p>
          <a:r>
            <a:rPr lang="en-US" dirty="0"/>
            <a:t>Curriculum Mapping</a:t>
          </a:r>
        </a:p>
      </dgm:t>
    </dgm:pt>
    <dgm:pt modelId="{5D293D3F-87BD-B14B-9DDB-445AEB26F3BA}" type="parTrans" cxnId="{D26B79EC-C894-B345-83C3-E08BDFC71D5C}">
      <dgm:prSet/>
      <dgm:spPr/>
      <dgm:t>
        <a:bodyPr/>
        <a:lstStyle/>
        <a:p>
          <a:endParaRPr lang="en-US"/>
        </a:p>
      </dgm:t>
    </dgm:pt>
    <dgm:pt modelId="{2969F0E8-B9F4-4544-A43E-6DC3EACB65D2}" type="sibTrans" cxnId="{D26B79EC-C894-B345-83C3-E08BDFC71D5C}">
      <dgm:prSet/>
      <dgm:spPr/>
      <dgm:t>
        <a:bodyPr/>
        <a:lstStyle/>
        <a:p>
          <a:endParaRPr lang="en-US"/>
        </a:p>
      </dgm:t>
    </dgm:pt>
    <dgm:pt modelId="{CB894212-A10E-2E48-AF64-3D59465CA0AC}">
      <dgm:prSet phldrT="[Text]"/>
      <dgm:spPr/>
      <dgm:t>
        <a:bodyPr/>
        <a:lstStyle/>
        <a:p>
          <a:r>
            <a:rPr lang="en-US" dirty="0"/>
            <a:t>Direct and Indirect Measures</a:t>
          </a:r>
        </a:p>
      </dgm:t>
    </dgm:pt>
    <dgm:pt modelId="{9AF6E8A2-0215-8B4C-80AB-411A90FA51B4}" type="parTrans" cxnId="{52BB5FD1-D625-B445-8910-30FFF4FCDE0D}">
      <dgm:prSet/>
      <dgm:spPr/>
      <dgm:t>
        <a:bodyPr/>
        <a:lstStyle/>
        <a:p>
          <a:endParaRPr lang="en-US"/>
        </a:p>
      </dgm:t>
    </dgm:pt>
    <dgm:pt modelId="{287A432A-4706-CB43-AD73-F3FA1FCF80BA}" type="sibTrans" cxnId="{52BB5FD1-D625-B445-8910-30FFF4FCDE0D}">
      <dgm:prSet/>
      <dgm:spPr/>
      <dgm:t>
        <a:bodyPr/>
        <a:lstStyle/>
        <a:p>
          <a:endParaRPr lang="en-US"/>
        </a:p>
      </dgm:t>
    </dgm:pt>
    <dgm:pt modelId="{9310AE50-A73E-2A46-87AF-7E5E261641E8}">
      <dgm:prSet phldrT="[Text]"/>
      <dgm:spPr/>
      <dgm:t>
        <a:bodyPr/>
        <a:lstStyle/>
        <a:p>
          <a:r>
            <a:rPr lang="en-US" dirty="0"/>
            <a:t>Data Collection</a:t>
          </a:r>
        </a:p>
      </dgm:t>
    </dgm:pt>
    <dgm:pt modelId="{1D546A79-F749-ED4F-9F28-4C28A683B17A}" type="parTrans" cxnId="{D848EAF6-2C5E-C545-91EC-A9B810317684}">
      <dgm:prSet/>
      <dgm:spPr/>
      <dgm:t>
        <a:bodyPr/>
        <a:lstStyle/>
        <a:p>
          <a:endParaRPr lang="en-US"/>
        </a:p>
      </dgm:t>
    </dgm:pt>
    <dgm:pt modelId="{36191F97-D478-1349-8A0D-9FD24D57A4EB}" type="sibTrans" cxnId="{D848EAF6-2C5E-C545-91EC-A9B810317684}">
      <dgm:prSet/>
      <dgm:spPr/>
      <dgm:t>
        <a:bodyPr/>
        <a:lstStyle/>
        <a:p>
          <a:endParaRPr lang="en-US"/>
        </a:p>
      </dgm:t>
    </dgm:pt>
    <dgm:pt modelId="{A63A4B8A-8E6C-BC4C-A959-DE1E633B07AA}">
      <dgm:prSet phldrT="[Text]"/>
      <dgm:spPr/>
      <dgm:t>
        <a:bodyPr/>
        <a:lstStyle/>
        <a:p>
          <a:r>
            <a:rPr lang="en-US" dirty="0"/>
            <a:t>Analyze and Interpret Data</a:t>
          </a:r>
        </a:p>
      </dgm:t>
    </dgm:pt>
    <dgm:pt modelId="{30754E2B-AF4F-8D4A-81AF-4D604633B1B9}" type="parTrans" cxnId="{C4D06D72-9136-4B4D-BFE0-088994E32F4C}">
      <dgm:prSet/>
      <dgm:spPr/>
    </dgm:pt>
    <dgm:pt modelId="{311BA8A3-4EFD-B44B-B2C4-235C7A5F99B3}" type="sibTrans" cxnId="{C4D06D72-9136-4B4D-BFE0-088994E32F4C}">
      <dgm:prSet/>
      <dgm:spPr/>
    </dgm:pt>
    <dgm:pt modelId="{8A6A5410-571A-F44B-BABE-29FA08673EBD}">
      <dgm:prSet phldrT="[Text]"/>
      <dgm:spPr/>
      <dgm:t>
        <a:bodyPr/>
        <a:lstStyle/>
        <a:p>
          <a:r>
            <a:rPr lang="en-US" dirty="0"/>
            <a:t>Write Annual Report to Document</a:t>
          </a:r>
        </a:p>
      </dgm:t>
    </dgm:pt>
    <dgm:pt modelId="{8E81496D-CDE3-DC4E-B771-916BFAD2134D}" type="parTrans" cxnId="{F31B5A24-BBC6-9C40-AF2D-C6CC3713F8E4}">
      <dgm:prSet/>
      <dgm:spPr/>
    </dgm:pt>
    <dgm:pt modelId="{ACF7A177-4FAC-C740-AFA5-04287A58B96B}" type="sibTrans" cxnId="{F31B5A24-BBC6-9C40-AF2D-C6CC3713F8E4}">
      <dgm:prSet/>
      <dgm:spPr/>
    </dgm:pt>
    <dgm:pt modelId="{C82A9FFD-7BC7-3346-8B0C-B5EF427819DB}" type="pres">
      <dgm:prSet presAssocID="{A7E37475-2204-DE40-88DC-2B1393AC29A6}" presName="Name0" presStyleCnt="0">
        <dgm:presLayoutVars>
          <dgm:dir/>
          <dgm:resizeHandles val="exact"/>
        </dgm:presLayoutVars>
      </dgm:prSet>
      <dgm:spPr/>
    </dgm:pt>
    <dgm:pt modelId="{63839C77-6789-1940-8A0B-850FBB9474B7}" type="pres">
      <dgm:prSet presAssocID="{A7E37475-2204-DE40-88DC-2B1393AC29A6}" presName="cycle" presStyleCnt="0"/>
      <dgm:spPr/>
    </dgm:pt>
    <dgm:pt modelId="{7ADD0BDB-337B-5A41-BDE5-67528F57CA94}" type="pres">
      <dgm:prSet presAssocID="{3DB4CE55-A7BD-0F41-A9E9-BF0944F5165B}" presName="nodeFirstNode" presStyleLbl="node1" presStyleIdx="0" presStyleCnt="6">
        <dgm:presLayoutVars>
          <dgm:bulletEnabled val="1"/>
        </dgm:presLayoutVars>
      </dgm:prSet>
      <dgm:spPr/>
    </dgm:pt>
    <dgm:pt modelId="{F6C9E672-9C99-5441-9838-8D8DF8077A81}" type="pres">
      <dgm:prSet presAssocID="{5D1A18F1-822D-7D45-A98F-5BAEB2F307DB}" presName="sibTransFirstNode" presStyleLbl="bgShp" presStyleIdx="0" presStyleCnt="1"/>
      <dgm:spPr/>
    </dgm:pt>
    <dgm:pt modelId="{01D0EA3B-5FA1-D145-9991-B00259E99284}" type="pres">
      <dgm:prSet presAssocID="{BFFB8F97-D7CB-A74D-8C00-4A1200928B32}" presName="nodeFollowingNodes" presStyleLbl="node1" presStyleIdx="1" presStyleCnt="6">
        <dgm:presLayoutVars>
          <dgm:bulletEnabled val="1"/>
        </dgm:presLayoutVars>
      </dgm:prSet>
      <dgm:spPr/>
    </dgm:pt>
    <dgm:pt modelId="{8EA6F728-66B8-8C45-97EF-A2AFA19093ED}" type="pres">
      <dgm:prSet presAssocID="{CB894212-A10E-2E48-AF64-3D59465CA0AC}" presName="nodeFollowingNodes" presStyleLbl="node1" presStyleIdx="2" presStyleCnt="6">
        <dgm:presLayoutVars>
          <dgm:bulletEnabled val="1"/>
        </dgm:presLayoutVars>
      </dgm:prSet>
      <dgm:spPr/>
    </dgm:pt>
    <dgm:pt modelId="{51A8F680-8520-B349-8779-229C8DF390FB}" type="pres">
      <dgm:prSet presAssocID="{9310AE50-A73E-2A46-87AF-7E5E261641E8}" presName="nodeFollowingNodes" presStyleLbl="node1" presStyleIdx="3" presStyleCnt="6">
        <dgm:presLayoutVars>
          <dgm:bulletEnabled val="1"/>
        </dgm:presLayoutVars>
      </dgm:prSet>
      <dgm:spPr/>
    </dgm:pt>
    <dgm:pt modelId="{B89B10BC-0EC6-8544-8E5A-CAEDE07D1B5C}" type="pres">
      <dgm:prSet presAssocID="{A63A4B8A-8E6C-BC4C-A959-DE1E633B07AA}" presName="nodeFollowingNodes" presStyleLbl="node1" presStyleIdx="4" presStyleCnt="6">
        <dgm:presLayoutVars>
          <dgm:bulletEnabled val="1"/>
        </dgm:presLayoutVars>
      </dgm:prSet>
      <dgm:spPr/>
    </dgm:pt>
    <dgm:pt modelId="{C539FB2C-86B9-5F42-99AD-0FCB0BECB970}" type="pres">
      <dgm:prSet presAssocID="{8A6A5410-571A-F44B-BABE-29FA08673EBD}" presName="nodeFollowingNodes" presStyleLbl="node1" presStyleIdx="5" presStyleCnt="6">
        <dgm:presLayoutVars>
          <dgm:bulletEnabled val="1"/>
        </dgm:presLayoutVars>
      </dgm:prSet>
      <dgm:spPr/>
    </dgm:pt>
  </dgm:ptLst>
  <dgm:cxnLst>
    <dgm:cxn modelId="{6EFC3C18-1C47-0C4E-9654-EE7FAF78A3AD}" type="presOf" srcId="{A7E37475-2204-DE40-88DC-2B1393AC29A6}" destId="{C82A9FFD-7BC7-3346-8B0C-B5EF427819DB}" srcOrd="0" destOrd="0" presId="urn:microsoft.com/office/officeart/2005/8/layout/cycle3"/>
    <dgm:cxn modelId="{1407111B-A524-B646-8B8A-05B65FF786F1}" type="presOf" srcId="{9310AE50-A73E-2A46-87AF-7E5E261641E8}" destId="{51A8F680-8520-B349-8779-229C8DF390FB}" srcOrd="0" destOrd="0" presId="urn:microsoft.com/office/officeart/2005/8/layout/cycle3"/>
    <dgm:cxn modelId="{F31B5A24-BBC6-9C40-AF2D-C6CC3713F8E4}" srcId="{A7E37475-2204-DE40-88DC-2B1393AC29A6}" destId="{8A6A5410-571A-F44B-BABE-29FA08673EBD}" srcOrd="5" destOrd="0" parTransId="{8E81496D-CDE3-DC4E-B771-916BFAD2134D}" sibTransId="{ACF7A177-4FAC-C740-AFA5-04287A58B96B}"/>
    <dgm:cxn modelId="{ED4F0B35-7B8F-6649-8F55-3F16D4A8E67B}" type="presOf" srcId="{5D1A18F1-822D-7D45-A98F-5BAEB2F307DB}" destId="{F6C9E672-9C99-5441-9838-8D8DF8077A81}" srcOrd="0" destOrd="0" presId="urn:microsoft.com/office/officeart/2005/8/layout/cycle3"/>
    <dgm:cxn modelId="{97ED934C-2DAF-D045-A0C7-78CD4DA29B26}" type="presOf" srcId="{CB894212-A10E-2E48-AF64-3D59465CA0AC}" destId="{8EA6F728-66B8-8C45-97EF-A2AFA19093ED}" srcOrd="0" destOrd="0" presId="urn:microsoft.com/office/officeart/2005/8/layout/cycle3"/>
    <dgm:cxn modelId="{CD3B1652-9165-A648-AFF3-DA1A9DCB198D}" type="presOf" srcId="{BFFB8F97-D7CB-A74D-8C00-4A1200928B32}" destId="{01D0EA3B-5FA1-D145-9991-B00259E99284}" srcOrd="0" destOrd="0" presId="urn:microsoft.com/office/officeart/2005/8/layout/cycle3"/>
    <dgm:cxn modelId="{C4D06D72-9136-4B4D-BFE0-088994E32F4C}" srcId="{A7E37475-2204-DE40-88DC-2B1393AC29A6}" destId="{A63A4B8A-8E6C-BC4C-A959-DE1E633B07AA}" srcOrd="4" destOrd="0" parTransId="{30754E2B-AF4F-8D4A-81AF-4D604633B1B9}" sibTransId="{311BA8A3-4EFD-B44B-B2C4-235C7A5F99B3}"/>
    <dgm:cxn modelId="{C228F375-444A-7041-95C8-B9579FE1074F}" srcId="{A7E37475-2204-DE40-88DC-2B1393AC29A6}" destId="{3DB4CE55-A7BD-0F41-A9E9-BF0944F5165B}" srcOrd="0" destOrd="0" parTransId="{EEB8AE28-559B-F445-830E-A7FE04DCD0E7}" sibTransId="{5D1A18F1-822D-7D45-A98F-5BAEB2F307DB}"/>
    <dgm:cxn modelId="{6FF01683-8E9A-0B4E-BCE3-927A929BD335}" type="presOf" srcId="{3DB4CE55-A7BD-0F41-A9E9-BF0944F5165B}" destId="{7ADD0BDB-337B-5A41-BDE5-67528F57CA94}" srcOrd="0" destOrd="0" presId="urn:microsoft.com/office/officeart/2005/8/layout/cycle3"/>
    <dgm:cxn modelId="{8B8F01B1-A0FF-2C45-94E3-A4CCCCEC0068}" type="presOf" srcId="{A63A4B8A-8E6C-BC4C-A959-DE1E633B07AA}" destId="{B89B10BC-0EC6-8544-8E5A-CAEDE07D1B5C}" srcOrd="0" destOrd="0" presId="urn:microsoft.com/office/officeart/2005/8/layout/cycle3"/>
    <dgm:cxn modelId="{52BB5FD1-D625-B445-8910-30FFF4FCDE0D}" srcId="{A7E37475-2204-DE40-88DC-2B1393AC29A6}" destId="{CB894212-A10E-2E48-AF64-3D59465CA0AC}" srcOrd="2" destOrd="0" parTransId="{9AF6E8A2-0215-8B4C-80AB-411A90FA51B4}" sibTransId="{287A432A-4706-CB43-AD73-F3FA1FCF80BA}"/>
    <dgm:cxn modelId="{959E5DEA-5744-A04F-8CAD-846BFCD61469}" type="presOf" srcId="{8A6A5410-571A-F44B-BABE-29FA08673EBD}" destId="{C539FB2C-86B9-5F42-99AD-0FCB0BECB970}" srcOrd="0" destOrd="0" presId="urn:microsoft.com/office/officeart/2005/8/layout/cycle3"/>
    <dgm:cxn modelId="{D26B79EC-C894-B345-83C3-E08BDFC71D5C}" srcId="{A7E37475-2204-DE40-88DC-2B1393AC29A6}" destId="{BFFB8F97-D7CB-A74D-8C00-4A1200928B32}" srcOrd="1" destOrd="0" parTransId="{5D293D3F-87BD-B14B-9DDB-445AEB26F3BA}" sibTransId="{2969F0E8-B9F4-4544-A43E-6DC3EACB65D2}"/>
    <dgm:cxn modelId="{D848EAF6-2C5E-C545-91EC-A9B810317684}" srcId="{A7E37475-2204-DE40-88DC-2B1393AC29A6}" destId="{9310AE50-A73E-2A46-87AF-7E5E261641E8}" srcOrd="3" destOrd="0" parTransId="{1D546A79-F749-ED4F-9F28-4C28A683B17A}" sibTransId="{36191F97-D478-1349-8A0D-9FD24D57A4EB}"/>
    <dgm:cxn modelId="{544F0E7C-2ABC-C542-81EF-49E2758CC4EC}" type="presParOf" srcId="{C82A9FFD-7BC7-3346-8B0C-B5EF427819DB}" destId="{63839C77-6789-1940-8A0B-850FBB9474B7}" srcOrd="0" destOrd="0" presId="urn:microsoft.com/office/officeart/2005/8/layout/cycle3"/>
    <dgm:cxn modelId="{BE61FF20-C2B4-A94E-8B5C-92DB60E4E844}" type="presParOf" srcId="{63839C77-6789-1940-8A0B-850FBB9474B7}" destId="{7ADD0BDB-337B-5A41-BDE5-67528F57CA94}" srcOrd="0" destOrd="0" presId="urn:microsoft.com/office/officeart/2005/8/layout/cycle3"/>
    <dgm:cxn modelId="{0A955C2B-34FC-2143-8078-6F1CD81C8153}" type="presParOf" srcId="{63839C77-6789-1940-8A0B-850FBB9474B7}" destId="{F6C9E672-9C99-5441-9838-8D8DF8077A81}" srcOrd="1" destOrd="0" presId="urn:microsoft.com/office/officeart/2005/8/layout/cycle3"/>
    <dgm:cxn modelId="{13DA50DA-54F6-9A48-A3EF-2E93C3189633}" type="presParOf" srcId="{63839C77-6789-1940-8A0B-850FBB9474B7}" destId="{01D0EA3B-5FA1-D145-9991-B00259E99284}" srcOrd="2" destOrd="0" presId="urn:microsoft.com/office/officeart/2005/8/layout/cycle3"/>
    <dgm:cxn modelId="{9755EB9A-97EF-9849-AC36-9580F1CD7A2E}" type="presParOf" srcId="{63839C77-6789-1940-8A0B-850FBB9474B7}" destId="{8EA6F728-66B8-8C45-97EF-A2AFA19093ED}" srcOrd="3" destOrd="0" presId="urn:microsoft.com/office/officeart/2005/8/layout/cycle3"/>
    <dgm:cxn modelId="{C1811C8A-C752-3347-97CE-1DC6261A9C75}" type="presParOf" srcId="{63839C77-6789-1940-8A0B-850FBB9474B7}" destId="{51A8F680-8520-B349-8779-229C8DF390FB}" srcOrd="4" destOrd="0" presId="urn:microsoft.com/office/officeart/2005/8/layout/cycle3"/>
    <dgm:cxn modelId="{FC76460A-7FB6-FE4C-A032-1645BBE2C204}" type="presParOf" srcId="{63839C77-6789-1940-8A0B-850FBB9474B7}" destId="{B89B10BC-0EC6-8544-8E5A-CAEDE07D1B5C}" srcOrd="5" destOrd="0" presId="urn:microsoft.com/office/officeart/2005/8/layout/cycle3"/>
    <dgm:cxn modelId="{80C84861-2113-3747-BB97-F944131C5049}" type="presParOf" srcId="{63839C77-6789-1940-8A0B-850FBB9474B7}" destId="{C539FB2C-86B9-5F42-99AD-0FCB0BECB970}" srcOrd="6"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17336-32FA-AB4C-B353-D02EE3D849FB}" type="doc">
      <dgm:prSet loTypeId="urn:microsoft.com/office/officeart/2005/8/layout/funnel1" loCatId="" qsTypeId="urn:microsoft.com/office/officeart/2005/8/quickstyle/3d1" qsCatId="3D" csTypeId="urn:microsoft.com/office/officeart/2005/8/colors/accent2_2" csCatId="accent2" phldr="1"/>
      <dgm:spPr/>
      <dgm:t>
        <a:bodyPr/>
        <a:lstStyle/>
        <a:p>
          <a:endParaRPr lang="en-US"/>
        </a:p>
      </dgm:t>
    </dgm:pt>
    <dgm:pt modelId="{1DD239AB-936F-AE4C-AEE9-C22A6465AB8E}">
      <dgm:prSet phldrT="[Text]"/>
      <dgm:spPr/>
      <dgm:t>
        <a:bodyPr/>
        <a:lstStyle/>
        <a:p>
          <a:r>
            <a:rPr lang="en-US" dirty="0"/>
            <a:t>A. Student Learning Met</a:t>
          </a:r>
        </a:p>
      </dgm:t>
    </dgm:pt>
    <dgm:pt modelId="{5EAB914B-C277-DF4A-A70F-65AEAE886B76}" type="parTrans" cxnId="{C0C0D5C7-C207-5641-A3A7-2BF5786E4632}">
      <dgm:prSet/>
      <dgm:spPr/>
      <dgm:t>
        <a:bodyPr/>
        <a:lstStyle/>
        <a:p>
          <a:endParaRPr lang="en-US"/>
        </a:p>
      </dgm:t>
    </dgm:pt>
    <dgm:pt modelId="{445A2328-987D-EA4F-9E0F-5A8C077ED64E}" type="sibTrans" cxnId="{C0C0D5C7-C207-5641-A3A7-2BF5786E4632}">
      <dgm:prSet/>
      <dgm:spPr/>
      <dgm:t>
        <a:bodyPr/>
        <a:lstStyle/>
        <a:p>
          <a:endParaRPr lang="en-US"/>
        </a:p>
      </dgm:t>
    </dgm:pt>
    <dgm:pt modelId="{94E9C8E6-94E1-DD46-A8CE-24AF68FF6E48}">
      <dgm:prSet phldrT="[Text]"/>
      <dgm:spPr/>
      <dgm:t>
        <a:bodyPr/>
        <a:lstStyle/>
        <a:p>
          <a:r>
            <a:rPr lang="en-US" dirty="0"/>
            <a:t>B. Student Learning Not-Met</a:t>
          </a:r>
        </a:p>
      </dgm:t>
    </dgm:pt>
    <dgm:pt modelId="{59B39089-0852-1F45-B2FF-8F4ED7E75685}" type="parTrans" cxnId="{6D89C028-B11D-6B47-A416-6EBFB09D8046}">
      <dgm:prSet/>
      <dgm:spPr/>
      <dgm:t>
        <a:bodyPr/>
        <a:lstStyle/>
        <a:p>
          <a:endParaRPr lang="en-US"/>
        </a:p>
      </dgm:t>
    </dgm:pt>
    <dgm:pt modelId="{388336EA-7204-6046-9AA2-12BA072E4389}" type="sibTrans" cxnId="{6D89C028-B11D-6B47-A416-6EBFB09D8046}">
      <dgm:prSet/>
      <dgm:spPr/>
      <dgm:t>
        <a:bodyPr/>
        <a:lstStyle/>
        <a:p>
          <a:endParaRPr lang="en-US"/>
        </a:p>
      </dgm:t>
    </dgm:pt>
    <dgm:pt modelId="{821FF206-34FD-164F-B575-0B5E3507B179}">
      <dgm:prSet phldrT="[Text]"/>
      <dgm:spPr/>
      <dgm:t>
        <a:bodyPr/>
        <a:lstStyle/>
        <a:p>
          <a:r>
            <a:rPr lang="en-US" dirty="0"/>
            <a:t>C. Process Invalid</a:t>
          </a:r>
        </a:p>
      </dgm:t>
    </dgm:pt>
    <dgm:pt modelId="{019A887D-DC27-804C-976A-7A265DD7143C}" type="parTrans" cxnId="{3616BE6B-DD16-134C-B24B-9EA053DDA8F2}">
      <dgm:prSet/>
      <dgm:spPr/>
      <dgm:t>
        <a:bodyPr/>
        <a:lstStyle/>
        <a:p>
          <a:endParaRPr lang="en-US"/>
        </a:p>
      </dgm:t>
    </dgm:pt>
    <dgm:pt modelId="{E3131FD9-ED28-F54E-8553-A63DEA57A6E8}" type="sibTrans" cxnId="{3616BE6B-DD16-134C-B24B-9EA053DDA8F2}">
      <dgm:prSet/>
      <dgm:spPr/>
      <dgm:t>
        <a:bodyPr/>
        <a:lstStyle/>
        <a:p>
          <a:endParaRPr lang="en-US"/>
        </a:p>
      </dgm:t>
    </dgm:pt>
    <dgm:pt modelId="{92D0446F-7125-464E-92E1-438FE0F4FA00}">
      <dgm:prSet phldrT="[Text]" phldr="1"/>
      <dgm:spPr/>
      <dgm:t>
        <a:bodyPr/>
        <a:lstStyle/>
        <a:p>
          <a:endParaRPr lang="en-US"/>
        </a:p>
      </dgm:t>
    </dgm:pt>
    <dgm:pt modelId="{62DC3758-8F34-0A4F-8FCE-1B6D855304D6}" type="parTrans" cxnId="{F78B2AA1-3066-2649-9C00-8C9AA25F3E55}">
      <dgm:prSet/>
      <dgm:spPr/>
      <dgm:t>
        <a:bodyPr/>
        <a:lstStyle/>
        <a:p>
          <a:endParaRPr lang="en-US"/>
        </a:p>
      </dgm:t>
    </dgm:pt>
    <dgm:pt modelId="{9623BB42-290D-A843-A26C-2C8B903D0C76}" type="sibTrans" cxnId="{F78B2AA1-3066-2649-9C00-8C9AA25F3E55}">
      <dgm:prSet/>
      <dgm:spPr/>
      <dgm:t>
        <a:bodyPr/>
        <a:lstStyle/>
        <a:p>
          <a:endParaRPr lang="en-US"/>
        </a:p>
      </dgm:t>
    </dgm:pt>
    <dgm:pt modelId="{8CADCADC-9D06-4042-A67D-2A1DC5734B39}" type="pres">
      <dgm:prSet presAssocID="{15217336-32FA-AB4C-B353-D02EE3D849FB}" presName="Name0" presStyleCnt="0">
        <dgm:presLayoutVars>
          <dgm:chMax val="4"/>
          <dgm:resizeHandles val="exact"/>
        </dgm:presLayoutVars>
      </dgm:prSet>
      <dgm:spPr/>
    </dgm:pt>
    <dgm:pt modelId="{E686B316-5913-5242-8901-B25949DC13C9}" type="pres">
      <dgm:prSet presAssocID="{15217336-32FA-AB4C-B353-D02EE3D849FB}" presName="ellipse" presStyleLbl="trBgShp" presStyleIdx="0" presStyleCnt="1"/>
      <dgm:spPr/>
    </dgm:pt>
    <dgm:pt modelId="{B70CF477-AB4B-AF49-8178-D97C52F9E983}" type="pres">
      <dgm:prSet presAssocID="{15217336-32FA-AB4C-B353-D02EE3D849FB}" presName="arrow1" presStyleLbl="fgShp" presStyleIdx="0" presStyleCnt="1"/>
      <dgm:spPr/>
    </dgm:pt>
    <dgm:pt modelId="{12A91678-C28E-EE40-808B-F04419030940}" type="pres">
      <dgm:prSet presAssocID="{15217336-32FA-AB4C-B353-D02EE3D849FB}" presName="rectangle" presStyleLbl="revTx" presStyleIdx="0" presStyleCnt="1">
        <dgm:presLayoutVars>
          <dgm:bulletEnabled val="1"/>
        </dgm:presLayoutVars>
      </dgm:prSet>
      <dgm:spPr/>
    </dgm:pt>
    <dgm:pt modelId="{E15BE7CB-6D22-704C-A7AB-2B5150CA7389}" type="pres">
      <dgm:prSet presAssocID="{94E9C8E6-94E1-DD46-A8CE-24AF68FF6E48}" presName="item1" presStyleLbl="node1" presStyleIdx="0" presStyleCnt="3">
        <dgm:presLayoutVars>
          <dgm:bulletEnabled val="1"/>
        </dgm:presLayoutVars>
      </dgm:prSet>
      <dgm:spPr/>
    </dgm:pt>
    <dgm:pt modelId="{F686F611-78A5-8F40-9B6F-FB62E16ACC0F}" type="pres">
      <dgm:prSet presAssocID="{821FF206-34FD-164F-B575-0B5E3507B179}" presName="item2" presStyleLbl="node1" presStyleIdx="1" presStyleCnt="3">
        <dgm:presLayoutVars>
          <dgm:bulletEnabled val="1"/>
        </dgm:presLayoutVars>
      </dgm:prSet>
      <dgm:spPr/>
    </dgm:pt>
    <dgm:pt modelId="{585916DF-DA7E-3745-90E0-E10BC07E3821}" type="pres">
      <dgm:prSet presAssocID="{92D0446F-7125-464E-92E1-438FE0F4FA00}" presName="item3" presStyleLbl="node1" presStyleIdx="2" presStyleCnt="3">
        <dgm:presLayoutVars>
          <dgm:bulletEnabled val="1"/>
        </dgm:presLayoutVars>
      </dgm:prSet>
      <dgm:spPr/>
    </dgm:pt>
    <dgm:pt modelId="{C5838F61-2132-8840-8752-00D74E2B56CD}" type="pres">
      <dgm:prSet presAssocID="{15217336-32FA-AB4C-B353-D02EE3D849FB}" presName="funnel" presStyleLbl="trAlignAcc1" presStyleIdx="0" presStyleCnt="1"/>
      <dgm:spPr/>
    </dgm:pt>
  </dgm:ptLst>
  <dgm:cxnLst>
    <dgm:cxn modelId="{4A83AE1D-6945-7E45-AD84-D87AA6A287DA}" type="presOf" srcId="{94E9C8E6-94E1-DD46-A8CE-24AF68FF6E48}" destId="{F686F611-78A5-8F40-9B6F-FB62E16ACC0F}" srcOrd="0" destOrd="0" presId="urn:microsoft.com/office/officeart/2005/8/layout/funnel1"/>
    <dgm:cxn modelId="{6D89C028-B11D-6B47-A416-6EBFB09D8046}" srcId="{15217336-32FA-AB4C-B353-D02EE3D849FB}" destId="{94E9C8E6-94E1-DD46-A8CE-24AF68FF6E48}" srcOrd="1" destOrd="0" parTransId="{59B39089-0852-1F45-B2FF-8F4ED7E75685}" sibTransId="{388336EA-7204-6046-9AA2-12BA072E4389}"/>
    <dgm:cxn modelId="{BEB3D445-94BB-DE42-AC69-2DEE80DBDA13}" type="presOf" srcId="{1DD239AB-936F-AE4C-AEE9-C22A6465AB8E}" destId="{585916DF-DA7E-3745-90E0-E10BC07E3821}" srcOrd="0" destOrd="0" presId="urn:microsoft.com/office/officeart/2005/8/layout/funnel1"/>
    <dgm:cxn modelId="{D7CEF562-6ADD-D04B-B429-06F27DA69D0A}" type="presOf" srcId="{92D0446F-7125-464E-92E1-438FE0F4FA00}" destId="{12A91678-C28E-EE40-808B-F04419030940}" srcOrd="0" destOrd="0" presId="urn:microsoft.com/office/officeart/2005/8/layout/funnel1"/>
    <dgm:cxn modelId="{3616BE6B-DD16-134C-B24B-9EA053DDA8F2}" srcId="{15217336-32FA-AB4C-B353-D02EE3D849FB}" destId="{821FF206-34FD-164F-B575-0B5E3507B179}" srcOrd="2" destOrd="0" parTransId="{019A887D-DC27-804C-976A-7A265DD7143C}" sibTransId="{E3131FD9-ED28-F54E-8553-A63DEA57A6E8}"/>
    <dgm:cxn modelId="{F78B2AA1-3066-2649-9C00-8C9AA25F3E55}" srcId="{15217336-32FA-AB4C-B353-D02EE3D849FB}" destId="{92D0446F-7125-464E-92E1-438FE0F4FA00}" srcOrd="3" destOrd="0" parTransId="{62DC3758-8F34-0A4F-8FCE-1B6D855304D6}" sibTransId="{9623BB42-290D-A843-A26C-2C8B903D0C76}"/>
    <dgm:cxn modelId="{B2A161B8-F319-B342-AAD5-316659E5BE62}" type="presOf" srcId="{821FF206-34FD-164F-B575-0B5E3507B179}" destId="{E15BE7CB-6D22-704C-A7AB-2B5150CA7389}" srcOrd="0" destOrd="0" presId="urn:microsoft.com/office/officeart/2005/8/layout/funnel1"/>
    <dgm:cxn modelId="{C0C0D5C7-C207-5641-A3A7-2BF5786E4632}" srcId="{15217336-32FA-AB4C-B353-D02EE3D849FB}" destId="{1DD239AB-936F-AE4C-AEE9-C22A6465AB8E}" srcOrd="0" destOrd="0" parTransId="{5EAB914B-C277-DF4A-A70F-65AEAE886B76}" sibTransId="{445A2328-987D-EA4F-9E0F-5A8C077ED64E}"/>
    <dgm:cxn modelId="{45E654DF-F14A-384F-B9C6-A5886317AE76}" type="presOf" srcId="{15217336-32FA-AB4C-B353-D02EE3D849FB}" destId="{8CADCADC-9D06-4042-A67D-2A1DC5734B39}" srcOrd="0" destOrd="0" presId="urn:microsoft.com/office/officeart/2005/8/layout/funnel1"/>
    <dgm:cxn modelId="{0930A659-8494-154C-AD2A-929256A75EA2}" type="presParOf" srcId="{8CADCADC-9D06-4042-A67D-2A1DC5734B39}" destId="{E686B316-5913-5242-8901-B25949DC13C9}" srcOrd="0" destOrd="0" presId="urn:microsoft.com/office/officeart/2005/8/layout/funnel1"/>
    <dgm:cxn modelId="{350B5DC9-4076-E44C-9FDB-085782B7107B}" type="presParOf" srcId="{8CADCADC-9D06-4042-A67D-2A1DC5734B39}" destId="{B70CF477-AB4B-AF49-8178-D97C52F9E983}" srcOrd="1" destOrd="0" presId="urn:microsoft.com/office/officeart/2005/8/layout/funnel1"/>
    <dgm:cxn modelId="{77A36D75-41EF-8A45-A9AE-2672C2E6C90A}" type="presParOf" srcId="{8CADCADC-9D06-4042-A67D-2A1DC5734B39}" destId="{12A91678-C28E-EE40-808B-F04419030940}" srcOrd="2" destOrd="0" presId="urn:microsoft.com/office/officeart/2005/8/layout/funnel1"/>
    <dgm:cxn modelId="{D65ED995-2FF2-7A40-8247-A1C17D2C4A73}" type="presParOf" srcId="{8CADCADC-9D06-4042-A67D-2A1DC5734B39}" destId="{E15BE7CB-6D22-704C-A7AB-2B5150CA7389}" srcOrd="3" destOrd="0" presId="urn:microsoft.com/office/officeart/2005/8/layout/funnel1"/>
    <dgm:cxn modelId="{F41CEE26-DD55-5B41-8B95-26B79CE91114}" type="presParOf" srcId="{8CADCADC-9D06-4042-A67D-2A1DC5734B39}" destId="{F686F611-78A5-8F40-9B6F-FB62E16ACC0F}" srcOrd="4" destOrd="0" presId="urn:microsoft.com/office/officeart/2005/8/layout/funnel1"/>
    <dgm:cxn modelId="{8B95409F-2EC8-1A4D-84DB-DF70B0DBCF59}" type="presParOf" srcId="{8CADCADC-9D06-4042-A67D-2A1DC5734B39}" destId="{585916DF-DA7E-3745-90E0-E10BC07E3821}" srcOrd="5" destOrd="0" presId="urn:microsoft.com/office/officeart/2005/8/layout/funnel1"/>
    <dgm:cxn modelId="{A1EB1856-489B-4A4F-BCB0-094FEF2A9C9E}" type="presParOf" srcId="{8CADCADC-9D06-4042-A67D-2A1DC5734B39}" destId="{C5838F61-2132-8840-8752-00D74E2B56CD}"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37475-2204-DE40-88DC-2B1393AC29A6}" type="doc">
      <dgm:prSet loTypeId="urn:microsoft.com/office/officeart/2005/8/layout/cycle3" loCatId="" qsTypeId="urn:microsoft.com/office/officeart/2005/8/quickstyle/3d2" qsCatId="3D" csTypeId="urn:microsoft.com/office/officeart/2005/8/colors/accent2_3" csCatId="accent2" phldr="1"/>
      <dgm:spPr/>
      <dgm:t>
        <a:bodyPr/>
        <a:lstStyle/>
        <a:p>
          <a:endParaRPr lang="en-US"/>
        </a:p>
      </dgm:t>
    </dgm:pt>
    <dgm:pt modelId="{3DB4CE55-A7BD-0F41-A9E9-BF0944F5165B}">
      <dgm:prSet phldrT="[Text]"/>
      <dgm:spPr>
        <a:solidFill>
          <a:srgbClr val="00B050"/>
        </a:solidFill>
      </dgm:spPr>
      <dgm:t>
        <a:bodyPr/>
        <a:lstStyle/>
        <a:p>
          <a:r>
            <a:rPr lang="en-US" dirty="0"/>
            <a:t>Learning Outcomes</a:t>
          </a:r>
        </a:p>
      </dgm:t>
    </dgm:pt>
    <dgm:pt modelId="{EEB8AE28-559B-F445-830E-A7FE04DCD0E7}" type="parTrans" cxnId="{C228F375-444A-7041-95C8-B9579FE1074F}">
      <dgm:prSet/>
      <dgm:spPr/>
      <dgm:t>
        <a:bodyPr/>
        <a:lstStyle/>
        <a:p>
          <a:endParaRPr lang="en-US"/>
        </a:p>
      </dgm:t>
    </dgm:pt>
    <dgm:pt modelId="{5D1A18F1-822D-7D45-A98F-5BAEB2F307DB}" type="sibTrans" cxnId="{C228F375-444A-7041-95C8-B9579FE1074F}">
      <dgm:prSet/>
      <dgm:spPr/>
      <dgm:t>
        <a:bodyPr/>
        <a:lstStyle/>
        <a:p>
          <a:endParaRPr lang="en-US"/>
        </a:p>
      </dgm:t>
    </dgm:pt>
    <dgm:pt modelId="{BFFB8F97-D7CB-A74D-8C00-4A1200928B32}">
      <dgm:prSet phldrT="[Text]"/>
      <dgm:spPr>
        <a:solidFill>
          <a:srgbClr val="00B050"/>
        </a:solidFill>
      </dgm:spPr>
      <dgm:t>
        <a:bodyPr/>
        <a:lstStyle/>
        <a:p>
          <a:r>
            <a:rPr lang="en-US" dirty="0"/>
            <a:t>Curriculum Mapping</a:t>
          </a:r>
        </a:p>
      </dgm:t>
    </dgm:pt>
    <dgm:pt modelId="{5D293D3F-87BD-B14B-9DDB-445AEB26F3BA}" type="parTrans" cxnId="{D26B79EC-C894-B345-83C3-E08BDFC71D5C}">
      <dgm:prSet/>
      <dgm:spPr/>
      <dgm:t>
        <a:bodyPr/>
        <a:lstStyle/>
        <a:p>
          <a:endParaRPr lang="en-US"/>
        </a:p>
      </dgm:t>
    </dgm:pt>
    <dgm:pt modelId="{2969F0E8-B9F4-4544-A43E-6DC3EACB65D2}" type="sibTrans" cxnId="{D26B79EC-C894-B345-83C3-E08BDFC71D5C}">
      <dgm:prSet/>
      <dgm:spPr/>
      <dgm:t>
        <a:bodyPr/>
        <a:lstStyle/>
        <a:p>
          <a:endParaRPr lang="en-US"/>
        </a:p>
      </dgm:t>
    </dgm:pt>
    <dgm:pt modelId="{CB894212-A10E-2E48-AF64-3D59465CA0AC}">
      <dgm:prSet phldrT="[Text]"/>
      <dgm:spPr>
        <a:solidFill>
          <a:schemeClr val="tx2">
            <a:lumMod val="60000"/>
            <a:lumOff val="40000"/>
          </a:schemeClr>
        </a:solidFill>
      </dgm:spPr>
      <dgm:t>
        <a:bodyPr/>
        <a:lstStyle/>
        <a:p>
          <a:r>
            <a:rPr lang="en-US" dirty="0"/>
            <a:t>Direct and Indirect Measures</a:t>
          </a:r>
        </a:p>
      </dgm:t>
    </dgm:pt>
    <dgm:pt modelId="{9AF6E8A2-0215-8B4C-80AB-411A90FA51B4}" type="parTrans" cxnId="{52BB5FD1-D625-B445-8910-30FFF4FCDE0D}">
      <dgm:prSet/>
      <dgm:spPr/>
      <dgm:t>
        <a:bodyPr/>
        <a:lstStyle/>
        <a:p>
          <a:endParaRPr lang="en-US"/>
        </a:p>
      </dgm:t>
    </dgm:pt>
    <dgm:pt modelId="{287A432A-4706-CB43-AD73-F3FA1FCF80BA}" type="sibTrans" cxnId="{52BB5FD1-D625-B445-8910-30FFF4FCDE0D}">
      <dgm:prSet/>
      <dgm:spPr/>
      <dgm:t>
        <a:bodyPr/>
        <a:lstStyle/>
        <a:p>
          <a:endParaRPr lang="en-US"/>
        </a:p>
      </dgm:t>
    </dgm:pt>
    <dgm:pt modelId="{9310AE50-A73E-2A46-87AF-7E5E261641E8}">
      <dgm:prSet phldrT="[Text]"/>
      <dgm:spPr>
        <a:solidFill>
          <a:schemeClr val="accent4">
            <a:lumMod val="60000"/>
            <a:lumOff val="40000"/>
          </a:schemeClr>
        </a:solidFill>
      </dgm:spPr>
      <dgm:t>
        <a:bodyPr/>
        <a:lstStyle/>
        <a:p>
          <a:r>
            <a:rPr lang="en-US" dirty="0"/>
            <a:t>Data Collection and Analysis/Interpretation</a:t>
          </a:r>
        </a:p>
      </dgm:t>
    </dgm:pt>
    <dgm:pt modelId="{1D546A79-F749-ED4F-9F28-4C28A683B17A}" type="parTrans" cxnId="{D848EAF6-2C5E-C545-91EC-A9B810317684}">
      <dgm:prSet/>
      <dgm:spPr/>
      <dgm:t>
        <a:bodyPr/>
        <a:lstStyle/>
        <a:p>
          <a:endParaRPr lang="en-US"/>
        </a:p>
      </dgm:t>
    </dgm:pt>
    <dgm:pt modelId="{36191F97-D478-1349-8A0D-9FD24D57A4EB}" type="sibTrans" cxnId="{D848EAF6-2C5E-C545-91EC-A9B810317684}">
      <dgm:prSet/>
      <dgm:spPr/>
      <dgm:t>
        <a:bodyPr/>
        <a:lstStyle/>
        <a:p>
          <a:endParaRPr lang="en-US"/>
        </a:p>
      </dgm:t>
    </dgm:pt>
    <dgm:pt modelId="{C82555BA-093A-0041-AA79-7D6E3B931CB5}">
      <dgm:prSet phldrT="[Text]"/>
      <dgm:spPr>
        <a:solidFill>
          <a:srgbClr val="FF0000"/>
        </a:solidFill>
      </dgm:spPr>
      <dgm:t>
        <a:bodyPr/>
        <a:lstStyle/>
        <a:p>
          <a:r>
            <a:rPr lang="en-US" dirty="0"/>
            <a:t>Learning Interventions AKA Action Plans</a:t>
          </a:r>
        </a:p>
      </dgm:t>
    </dgm:pt>
    <dgm:pt modelId="{07AC899D-2FAD-AB4C-B94F-014507B8D88D}" type="parTrans" cxnId="{4265B66A-B8F8-8240-820A-540591589836}">
      <dgm:prSet/>
      <dgm:spPr/>
      <dgm:t>
        <a:bodyPr/>
        <a:lstStyle/>
        <a:p>
          <a:endParaRPr lang="en-US"/>
        </a:p>
      </dgm:t>
    </dgm:pt>
    <dgm:pt modelId="{333C72A8-4277-3941-93B2-DEF1C63DF01B}" type="sibTrans" cxnId="{4265B66A-B8F8-8240-820A-540591589836}">
      <dgm:prSet/>
      <dgm:spPr/>
      <dgm:t>
        <a:bodyPr/>
        <a:lstStyle/>
        <a:p>
          <a:endParaRPr lang="en-US"/>
        </a:p>
      </dgm:t>
    </dgm:pt>
    <dgm:pt modelId="{BBC64BDC-7637-9C47-AEB6-704FE4A7281A}">
      <dgm:prSet phldrT="[Text]"/>
      <dgm:spPr>
        <a:solidFill>
          <a:srgbClr val="FF0000"/>
        </a:solidFill>
      </dgm:spPr>
      <dgm:t>
        <a:bodyPr/>
        <a:lstStyle/>
        <a:p>
          <a:r>
            <a:rPr lang="en-US" dirty="0"/>
            <a:t>Implement Learning Interventions</a:t>
          </a:r>
        </a:p>
      </dgm:t>
    </dgm:pt>
    <dgm:pt modelId="{4B59B932-ED5D-BE4F-B4D8-FD740BAEC039}" type="parTrans" cxnId="{A62F0A45-F298-3243-9D99-3385EB74C09B}">
      <dgm:prSet/>
      <dgm:spPr/>
      <dgm:t>
        <a:bodyPr/>
        <a:lstStyle/>
        <a:p>
          <a:endParaRPr lang="en-US"/>
        </a:p>
      </dgm:t>
    </dgm:pt>
    <dgm:pt modelId="{8D690CE4-ABB2-4745-806F-5A6582667228}" type="sibTrans" cxnId="{A62F0A45-F298-3243-9D99-3385EB74C09B}">
      <dgm:prSet/>
      <dgm:spPr/>
      <dgm:t>
        <a:bodyPr/>
        <a:lstStyle/>
        <a:p>
          <a:endParaRPr lang="en-US"/>
        </a:p>
      </dgm:t>
    </dgm:pt>
    <dgm:pt modelId="{C82A9FFD-7BC7-3346-8B0C-B5EF427819DB}" type="pres">
      <dgm:prSet presAssocID="{A7E37475-2204-DE40-88DC-2B1393AC29A6}" presName="Name0" presStyleCnt="0">
        <dgm:presLayoutVars>
          <dgm:dir/>
          <dgm:resizeHandles val="exact"/>
        </dgm:presLayoutVars>
      </dgm:prSet>
      <dgm:spPr/>
    </dgm:pt>
    <dgm:pt modelId="{63839C77-6789-1940-8A0B-850FBB9474B7}" type="pres">
      <dgm:prSet presAssocID="{A7E37475-2204-DE40-88DC-2B1393AC29A6}" presName="cycle" presStyleCnt="0"/>
      <dgm:spPr/>
    </dgm:pt>
    <dgm:pt modelId="{7ADD0BDB-337B-5A41-BDE5-67528F57CA94}" type="pres">
      <dgm:prSet presAssocID="{3DB4CE55-A7BD-0F41-A9E9-BF0944F5165B}" presName="nodeFirstNode" presStyleLbl="node1" presStyleIdx="0" presStyleCnt="6">
        <dgm:presLayoutVars>
          <dgm:bulletEnabled val="1"/>
        </dgm:presLayoutVars>
      </dgm:prSet>
      <dgm:spPr/>
    </dgm:pt>
    <dgm:pt modelId="{F6C9E672-9C99-5441-9838-8D8DF8077A81}" type="pres">
      <dgm:prSet presAssocID="{5D1A18F1-822D-7D45-A98F-5BAEB2F307DB}" presName="sibTransFirstNode" presStyleLbl="bgShp" presStyleIdx="0" presStyleCnt="1"/>
      <dgm:spPr/>
    </dgm:pt>
    <dgm:pt modelId="{01D0EA3B-5FA1-D145-9991-B00259E99284}" type="pres">
      <dgm:prSet presAssocID="{BFFB8F97-D7CB-A74D-8C00-4A1200928B32}" presName="nodeFollowingNodes" presStyleLbl="node1" presStyleIdx="1" presStyleCnt="6">
        <dgm:presLayoutVars>
          <dgm:bulletEnabled val="1"/>
        </dgm:presLayoutVars>
      </dgm:prSet>
      <dgm:spPr/>
    </dgm:pt>
    <dgm:pt modelId="{8EA6F728-66B8-8C45-97EF-A2AFA19093ED}" type="pres">
      <dgm:prSet presAssocID="{CB894212-A10E-2E48-AF64-3D59465CA0AC}" presName="nodeFollowingNodes" presStyleLbl="node1" presStyleIdx="2" presStyleCnt="6">
        <dgm:presLayoutVars>
          <dgm:bulletEnabled val="1"/>
        </dgm:presLayoutVars>
      </dgm:prSet>
      <dgm:spPr/>
    </dgm:pt>
    <dgm:pt modelId="{51A8F680-8520-B349-8779-229C8DF390FB}" type="pres">
      <dgm:prSet presAssocID="{9310AE50-A73E-2A46-87AF-7E5E261641E8}" presName="nodeFollowingNodes" presStyleLbl="node1" presStyleIdx="3" presStyleCnt="6">
        <dgm:presLayoutVars>
          <dgm:bulletEnabled val="1"/>
        </dgm:presLayoutVars>
      </dgm:prSet>
      <dgm:spPr/>
    </dgm:pt>
    <dgm:pt modelId="{85C94C41-3AE7-E54A-A89D-063DE5C5791E}" type="pres">
      <dgm:prSet presAssocID="{C82555BA-093A-0041-AA79-7D6E3B931CB5}" presName="nodeFollowingNodes" presStyleLbl="node1" presStyleIdx="4" presStyleCnt="6">
        <dgm:presLayoutVars>
          <dgm:bulletEnabled val="1"/>
        </dgm:presLayoutVars>
      </dgm:prSet>
      <dgm:spPr/>
    </dgm:pt>
    <dgm:pt modelId="{FE260225-C05D-9A4C-B9FB-6A96D8131B18}" type="pres">
      <dgm:prSet presAssocID="{BBC64BDC-7637-9C47-AEB6-704FE4A7281A}" presName="nodeFollowingNodes" presStyleLbl="node1" presStyleIdx="5" presStyleCnt="6">
        <dgm:presLayoutVars>
          <dgm:bulletEnabled val="1"/>
        </dgm:presLayoutVars>
      </dgm:prSet>
      <dgm:spPr/>
    </dgm:pt>
  </dgm:ptLst>
  <dgm:cxnLst>
    <dgm:cxn modelId="{6EFC3C18-1C47-0C4E-9654-EE7FAF78A3AD}" type="presOf" srcId="{A7E37475-2204-DE40-88DC-2B1393AC29A6}" destId="{C82A9FFD-7BC7-3346-8B0C-B5EF427819DB}" srcOrd="0" destOrd="0" presId="urn:microsoft.com/office/officeart/2005/8/layout/cycle3"/>
    <dgm:cxn modelId="{1407111B-A524-B646-8B8A-05B65FF786F1}" type="presOf" srcId="{9310AE50-A73E-2A46-87AF-7E5E261641E8}" destId="{51A8F680-8520-B349-8779-229C8DF390FB}" srcOrd="0" destOrd="0" presId="urn:microsoft.com/office/officeart/2005/8/layout/cycle3"/>
    <dgm:cxn modelId="{ED4F0B35-7B8F-6649-8F55-3F16D4A8E67B}" type="presOf" srcId="{5D1A18F1-822D-7D45-A98F-5BAEB2F307DB}" destId="{F6C9E672-9C99-5441-9838-8D8DF8077A81}" srcOrd="0" destOrd="0" presId="urn:microsoft.com/office/officeart/2005/8/layout/cycle3"/>
    <dgm:cxn modelId="{A62F0A45-F298-3243-9D99-3385EB74C09B}" srcId="{A7E37475-2204-DE40-88DC-2B1393AC29A6}" destId="{BBC64BDC-7637-9C47-AEB6-704FE4A7281A}" srcOrd="5" destOrd="0" parTransId="{4B59B932-ED5D-BE4F-B4D8-FD740BAEC039}" sibTransId="{8D690CE4-ABB2-4745-806F-5A6582667228}"/>
    <dgm:cxn modelId="{97ED934C-2DAF-D045-A0C7-78CD4DA29B26}" type="presOf" srcId="{CB894212-A10E-2E48-AF64-3D59465CA0AC}" destId="{8EA6F728-66B8-8C45-97EF-A2AFA19093ED}" srcOrd="0" destOrd="0" presId="urn:microsoft.com/office/officeart/2005/8/layout/cycle3"/>
    <dgm:cxn modelId="{CD3B1652-9165-A648-AFF3-DA1A9DCB198D}" type="presOf" srcId="{BFFB8F97-D7CB-A74D-8C00-4A1200928B32}" destId="{01D0EA3B-5FA1-D145-9991-B00259E99284}" srcOrd="0" destOrd="0" presId="urn:microsoft.com/office/officeart/2005/8/layout/cycle3"/>
    <dgm:cxn modelId="{4265B66A-B8F8-8240-820A-540591589836}" srcId="{A7E37475-2204-DE40-88DC-2B1393AC29A6}" destId="{C82555BA-093A-0041-AA79-7D6E3B931CB5}" srcOrd="4" destOrd="0" parTransId="{07AC899D-2FAD-AB4C-B94F-014507B8D88D}" sibTransId="{333C72A8-4277-3941-93B2-DEF1C63DF01B}"/>
    <dgm:cxn modelId="{C228F375-444A-7041-95C8-B9579FE1074F}" srcId="{A7E37475-2204-DE40-88DC-2B1393AC29A6}" destId="{3DB4CE55-A7BD-0F41-A9E9-BF0944F5165B}" srcOrd="0" destOrd="0" parTransId="{EEB8AE28-559B-F445-830E-A7FE04DCD0E7}" sibTransId="{5D1A18F1-822D-7D45-A98F-5BAEB2F307DB}"/>
    <dgm:cxn modelId="{A671A27C-2310-674C-BC53-9C9595EE728A}" type="presOf" srcId="{BBC64BDC-7637-9C47-AEB6-704FE4A7281A}" destId="{FE260225-C05D-9A4C-B9FB-6A96D8131B18}" srcOrd="0" destOrd="0" presId="urn:microsoft.com/office/officeart/2005/8/layout/cycle3"/>
    <dgm:cxn modelId="{6FF01683-8E9A-0B4E-BCE3-927A929BD335}" type="presOf" srcId="{3DB4CE55-A7BD-0F41-A9E9-BF0944F5165B}" destId="{7ADD0BDB-337B-5A41-BDE5-67528F57CA94}" srcOrd="0" destOrd="0" presId="urn:microsoft.com/office/officeart/2005/8/layout/cycle3"/>
    <dgm:cxn modelId="{52BB5FD1-D625-B445-8910-30FFF4FCDE0D}" srcId="{A7E37475-2204-DE40-88DC-2B1393AC29A6}" destId="{CB894212-A10E-2E48-AF64-3D59465CA0AC}" srcOrd="2" destOrd="0" parTransId="{9AF6E8A2-0215-8B4C-80AB-411A90FA51B4}" sibTransId="{287A432A-4706-CB43-AD73-F3FA1FCF80BA}"/>
    <dgm:cxn modelId="{B781E6E6-541B-0243-A14A-B96D3439901A}" type="presOf" srcId="{C82555BA-093A-0041-AA79-7D6E3B931CB5}" destId="{85C94C41-3AE7-E54A-A89D-063DE5C5791E}" srcOrd="0" destOrd="0" presId="urn:microsoft.com/office/officeart/2005/8/layout/cycle3"/>
    <dgm:cxn modelId="{D26B79EC-C894-B345-83C3-E08BDFC71D5C}" srcId="{A7E37475-2204-DE40-88DC-2B1393AC29A6}" destId="{BFFB8F97-D7CB-A74D-8C00-4A1200928B32}" srcOrd="1" destOrd="0" parTransId="{5D293D3F-87BD-B14B-9DDB-445AEB26F3BA}" sibTransId="{2969F0E8-B9F4-4544-A43E-6DC3EACB65D2}"/>
    <dgm:cxn modelId="{D848EAF6-2C5E-C545-91EC-A9B810317684}" srcId="{A7E37475-2204-DE40-88DC-2B1393AC29A6}" destId="{9310AE50-A73E-2A46-87AF-7E5E261641E8}" srcOrd="3" destOrd="0" parTransId="{1D546A79-F749-ED4F-9F28-4C28A683B17A}" sibTransId="{36191F97-D478-1349-8A0D-9FD24D57A4EB}"/>
    <dgm:cxn modelId="{544F0E7C-2ABC-C542-81EF-49E2758CC4EC}" type="presParOf" srcId="{C82A9FFD-7BC7-3346-8B0C-B5EF427819DB}" destId="{63839C77-6789-1940-8A0B-850FBB9474B7}" srcOrd="0" destOrd="0" presId="urn:microsoft.com/office/officeart/2005/8/layout/cycle3"/>
    <dgm:cxn modelId="{BE61FF20-C2B4-A94E-8B5C-92DB60E4E844}" type="presParOf" srcId="{63839C77-6789-1940-8A0B-850FBB9474B7}" destId="{7ADD0BDB-337B-5A41-BDE5-67528F57CA94}" srcOrd="0" destOrd="0" presId="urn:microsoft.com/office/officeart/2005/8/layout/cycle3"/>
    <dgm:cxn modelId="{0A955C2B-34FC-2143-8078-6F1CD81C8153}" type="presParOf" srcId="{63839C77-6789-1940-8A0B-850FBB9474B7}" destId="{F6C9E672-9C99-5441-9838-8D8DF8077A81}" srcOrd="1" destOrd="0" presId="urn:microsoft.com/office/officeart/2005/8/layout/cycle3"/>
    <dgm:cxn modelId="{13DA50DA-54F6-9A48-A3EF-2E93C3189633}" type="presParOf" srcId="{63839C77-6789-1940-8A0B-850FBB9474B7}" destId="{01D0EA3B-5FA1-D145-9991-B00259E99284}" srcOrd="2" destOrd="0" presId="urn:microsoft.com/office/officeart/2005/8/layout/cycle3"/>
    <dgm:cxn modelId="{9755EB9A-97EF-9849-AC36-9580F1CD7A2E}" type="presParOf" srcId="{63839C77-6789-1940-8A0B-850FBB9474B7}" destId="{8EA6F728-66B8-8C45-97EF-A2AFA19093ED}" srcOrd="3" destOrd="0" presId="urn:microsoft.com/office/officeart/2005/8/layout/cycle3"/>
    <dgm:cxn modelId="{C1811C8A-C752-3347-97CE-1DC6261A9C75}" type="presParOf" srcId="{63839C77-6789-1940-8A0B-850FBB9474B7}" destId="{51A8F680-8520-B349-8779-229C8DF390FB}" srcOrd="4" destOrd="0" presId="urn:microsoft.com/office/officeart/2005/8/layout/cycle3"/>
    <dgm:cxn modelId="{3424022D-416F-5E48-BCB6-4370226F27AE}" type="presParOf" srcId="{63839C77-6789-1940-8A0B-850FBB9474B7}" destId="{85C94C41-3AE7-E54A-A89D-063DE5C5791E}" srcOrd="5" destOrd="0" presId="urn:microsoft.com/office/officeart/2005/8/layout/cycle3"/>
    <dgm:cxn modelId="{DE751997-FC34-5A45-A911-09444577A8BA}" type="presParOf" srcId="{63839C77-6789-1940-8A0B-850FBB9474B7}" destId="{FE260225-C05D-9A4C-B9FB-6A96D8131B18}" srcOrd="6"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9E672-9C99-5441-9838-8D8DF8077A81}">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ADD0BDB-337B-5A41-BDE5-67528F57CA94}">
      <dsp:nvSpPr>
        <dsp:cNvPr id="0" name=""/>
        <dsp:cNvSpPr/>
      </dsp:nvSpPr>
      <dsp:spPr>
        <a:xfrm>
          <a:off x="2290464" y="2451"/>
          <a:ext cx="1515070" cy="757535"/>
        </a:xfrm>
        <a:prstGeom prst="roundRect">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Learning Outcomes</a:t>
          </a:r>
        </a:p>
      </dsp:txBody>
      <dsp:txXfrm>
        <a:off x="2327444" y="39431"/>
        <a:ext cx="1441110" cy="683575"/>
      </dsp:txXfrm>
    </dsp:sp>
    <dsp:sp modelId="{01D0EA3B-5FA1-D145-9991-B00259E99284}">
      <dsp:nvSpPr>
        <dsp:cNvPr id="0" name=""/>
        <dsp:cNvSpPr/>
      </dsp:nvSpPr>
      <dsp:spPr>
        <a:xfrm>
          <a:off x="3720082" y="827842"/>
          <a:ext cx="1515070" cy="757535"/>
        </a:xfrm>
        <a:prstGeom prst="roundRect">
          <a:avLst/>
        </a:prstGeom>
        <a:gradFill rotWithShape="0">
          <a:gsLst>
            <a:gs pos="0">
              <a:schemeClr val="accent2">
                <a:shade val="80000"/>
                <a:hueOff val="-7174"/>
                <a:satOff val="-805"/>
                <a:lumOff val="5136"/>
                <a:alphaOff val="0"/>
                <a:tint val="100000"/>
                <a:shade val="100000"/>
                <a:satMod val="130000"/>
              </a:schemeClr>
            </a:gs>
            <a:gs pos="100000">
              <a:schemeClr val="accent2">
                <a:shade val="80000"/>
                <a:hueOff val="-7174"/>
                <a:satOff val="-805"/>
                <a:lumOff val="51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Curriculum Mapping</a:t>
          </a:r>
        </a:p>
      </dsp:txBody>
      <dsp:txXfrm>
        <a:off x="3757062" y="864822"/>
        <a:ext cx="1441110" cy="683575"/>
      </dsp:txXfrm>
    </dsp:sp>
    <dsp:sp modelId="{8EA6F728-66B8-8C45-97EF-A2AFA19093ED}">
      <dsp:nvSpPr>
        <dsp:cNvPr id="0" name=""/>
        <dsp:cNvSpPr/>
      </dsp:nvSpPr>
      <dsp:spPr>
        <a:xfrm>
          <a:off x="3720082" y="2478622"/>
          <a:ext cx="1515070" cy="757535"/>
        </a:xfrm>
        <a:prstGeom prst="roundRect">
          <a:avLst/>
        </a:prstGeom>
        <a:gradFill rotWithShape="0">
          <a:gsLst>
            <a:gs pos="0">
              <a:schemeClr val="accent2">
                <a:shade val="80000"/>
                <a:hueOff val="-14349"/>
                <a:satOff val="-1610"/>
                <a:lumOff val="10272"/>
                <a:alphaOff val="0"/>
                <a:tint val="100000"/>
                <a:shade val="100000"/>
                <a:satMod val="130000"/>
              </a:schemeClr>
            </a:gs>
            <a:gs pos="100000">
              <a:schemeClr val="accent2">
                <a:shade val="80000"/>
                <a:hueOff val="-14349"/>
                <a:satOff val="-1610"/>
                <a:lumOff val="1027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Direct and Indirect Measures</a:t>
          </a:r>
        </a:p>
      </dsp:txBody>
      <dsp:txXfrm>
        <a:off x="3757062" y="2515602"/>
        <a:ext cx="1441110" cy="683575"/>
      </dsp:txXfrm>
    </dsp:sp>
    <dsp:sp modelId="{51A8F680-8520-B349-8779-229C8DF390FB}">
      <dsp:nvSpPr>
        <dsp:cNvPr id="0" name=""/>
        <dsp:cNvSpPr/>
      </dsp:nvSpPr>
      <dsp:spPr>
        <a:xfrm>
          <a:off x="2290464" y="3304013"/>
          <a:ext cx="1515070" cy="757535"/>
        </a:xfrm>
        <a:prstGeom prst="roundRect">
          <a:avLst/>
        </a:prstGeom>
        <a:gradFill rotWithShape="0">
          <a:gsLst>
            <a:gs pos="0">
              <a:schemeClr val="accent2">
                <a:shade val="80000"/>
                <a:hueOff val="-21523"/>
                <a:satOff val="-2414"/>
                <a:lumOff val="15408"/>
                <a:alphaOff val="0"/>
                <a:tint val="100000"/>
                <a:shade val="100000"/>
                <a:satMod val="130000"/>
              </a:schemeClr>
            </a:gs>
            <a:gs pos="100000">
              <a:schemeClr val="accent2">
                <a:shade val="80000"/>
                <a:hueOff val="-21523"/>
                <a:satOff val="-2414"/>
                <a:lumOff val="1540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Data Collection</a:t>
          </a:r>
        </a:p>
      </dsp:txBody>
      <dsp:txXfrm>
        <a:off x="2327444" y="3340993"/>
        <a:ext cx="1441110" cy="683575"/>
      </dsp:txXfrm>
    </dsp:sp>
    <dsp:sp modelId="{B89B10BC-0EC6-8544-8E5A-CAEDE07D1B5C}">
      <dsp:nvSpPr>
        <dsp:cNvPr id="0" name=""/>
        <dsp:cNvSpPr/>
      </dsp:nvSpPr>
      <dsp:spPr>
        <a:xfrm>
          <a:off x="860846" y="2478622"/>
          <a:ext cx="1515070" cy="757535"/>
        </a:xfrm>
        <a:prstGeom prst="roundRect">
          <a:avLst/>
        </a:prstGeom>
        <a:gradFill rotWithShape="0">
          <a:gsLst>
            <a:gs pos="0">
              <a:schemeClr val="accent2">
                <a:shade val="80000"/>
                <a:hueOff val="-28698"/>
                <a:satOff val="-3219"/>
                <a:lumOff val="20544"/>
                <a:alphaOff val="0"/>
                <a:tint val="100000"/>
                <a:shade val="100000"/>
                <a:satMod val="130000"/>
              </a:schemeClr>
            </a:gs>
            <a:gs pos="100000">
              <a:schemeClr val="accent2">
                <a:shade val="80000"/>
                <a:hueOff val="-28698"/>
                <a:satOff val="-3219"/>
                <a:lumOff val="205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Analyze and Interpret Data</a:t>
          </a:r>
        </a:p>
      </dsp:txBody>
      <dsp:txXfrm>
        <a:off x="897826" y="2515602"/>
        <a:ext cx="1441110" cy="683575"/>
      </dsp:txXfrm>
    </dsp:sp>
    <dsp:sp modelId="{C539FB2C-86B9-5F42-99AD-0FCB0BECB970}">
      <dsp:nvSpPr>
        <dsp:cNvPr id="0" name=""/>
        <dsp:cNvSpPr/>
      </dsp:nvSpPr>
      <dsp:spPr>
        <a:xfrm>
          <a:off x="860846" y="827842"/>
          <a:ext cx="1515070" cy="757535"/>
        </a:xfrm>
        <a:prstGeom prst="roundRect">
          <a:avLst/>
        </a:prstGeom>
        <a:gradFill rotWithShape="0">
          <a:gsLst>
            <a:gs pos="0">
              <a:schemeClr val="accent2">
                <a:shade val="80000"/>
                <a:hueOff val="-35872"/>
                <a:satOff val="-4024"/>
                <a:lumOff val="25680"/>
                <a:alphaOff val="0"/>
                <a:tint val="100000"/>
                <a:shade val="100000"/>
                <a:satMod val="130000"/>
              </a:schemeClr>
            </a:gs>
            <a:gs pos="100000">
              <a:schemeClr val="accent2">
                <a:shade val="80000"/>
                <a:hueOff val="-35872"/>
                <a:satOff val="-4024"/>
                <a:lumOff val="2568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Write Annual Report to Document</a:t>
          </a:r>
        </a:p>
      </dsp:txBody>
      <dsp:txXfrm>
        <a:off x="897826" y="864822"/>
        <a:ext cx="1441110" cy="683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6B316-5913-5242-8901-B25949DC13C9}">
      <dsp:nvSpPr>
        <dsp:cNvPr id="0" name=""/>
        <dsp:cNvSpPr/>
      </dsp:nvSpPr>
      <dsp:spPr>
        <a:xfrm>
          <a:off x="1199197" y="185737"/>
          <a:ext cx="3686175" cy="1280160"/>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B70CF477-AB4B-AF49-8178-D97C52F9E983}">
      <dsp:nvSpPr>
        <dsp:cNvPr id="0" name=""/>
        <dsp:cNvSpPr/>
      </dsp:nvSpPr>
      <dsp:spPr>
        <a:xfrm>
          <a:off x="2690812" y="3320415"/>
          <a:ext cx="714375" cy="457200"/>
        </a:xfrm>
        <a:prstGeom prst="down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2A91678-C28E-EE40-808B-F04419030940}">
      <dsp:nvSpPr>
        <dsp:cNvPr id="0" name=""/>
        <dsp:cNvSpPr/>
      </dsp:nvSpPr>
      <dsp:spPr>
        <a:xfrm>
          <a:off x="1333500" y="3686175"/>
          <a:ext cx="3429000"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333500" y="3686175"/>
        <a:ext cx="3429000" cy="857250"/>
      </dsp:txXfrm>
    </dsp:sp>
    <dsp:sp modelId="{E15BE7CB-6D22-704C-A7AB-2B5150CA7389}">
      <dsp:nvSpPr>
        <dsp:cNvPr id="0" name=""/>
        <dsp:cNvSpPr/>
      </dsp:nvSpPr>
      <dsp:spPr>
        <a:xfrm>
          <a:off x="2539364" y="1564767"/>
          <a:ext cx="1285875" cy="128587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 Process Invalid</a:t>
          </a:r>
        </a:p>
      </dsp:txBody>
      <dsp:txXfrm>
        <a:off x="2727676" y="1753079"/>
        <a:ext cx="909251" cy="909251"/>
      </dsp:txXfrm>
    </dsp:sp>
    <dsp:sp modelId="{F686F611-78A5-8F40-9B6F-FB62E16ACC0F}">
      <dsp:nvSpPr>
        <dsp:cNvPr id="0" name=""/>
        <dsp:cNvSpPr/>
      </dsp:nvSpPr>
      <dsp:spPr>
        <a:xfrm>
          <a:off x="1619250" y="600075"/>
          <a:ext cx="1285875" cy="128587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 Student Learning Not-Met</a:t>
          </a:r>
        </a:p>
      </dsp:txBody>
      <dsp:txXfrm>
        <a:off x="1807562" y="788387"/>
        <a:ext cx="909251" cy="909251"/>
      </dsp:txXfrm>
    </dsp:sp>
    <dsp:sp modelId="{585916DF-DA7E-3745-90E0-E10BC07E3821}">
      <dsp:nvSpPr>
        <dsp:cNvPr id="0" name=""/>
        <dsp:cNvSpPr/>
      </dsp:nvSpPr>
      <dsp:spPr>
        <a:xfrm>
          <a:off x="2933700" y="289179"/>
          <a:ext cx="1285875" cy="128587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Student Learning Met</a:t>
          </a:r>
        </a:p>
      </dsp:txBody>
      <dsp:txXfrm>
        <a:off x="3122012" y="477491"/>
        <a:ext cx="909251" cy="909251"/>
      </dsp:txXfrm>
    </dsp:sp>
    <dsp:sp modelId="{C5838F61-2132-8840-8752-00D74E2B56CD}">
      <dsp:nvSpPr>
        <dsp:cNvPr id="0" name=""/>
        <dsp:cNvSpPr/>
      </dsp:nvSpPr>
      <dsp:spPr>
        <a:xfrm>
          <a:off x="1047750" y="28575"/>
          <a:ext cx="4000500" cy="320040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9E672-9C99-5441-9838-8D8DF8077A81}">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ADD0BDB-337B-5A41-BDE5-67528F57CA94}">
      <dsp:nvSpPr>
        <dsp:cNvPr id="0" name=""/>
        <dsp:cNvSpPr/>
      </dsp:nvSpPr>
      <dsp:spPr>
        <a:xfrm>
          <a:off x="2290464" y="2451"/>
          <a:ext cx="1515070" cy="75753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Learning Outcomes</a:t>
          </a:r>
        </a:p>
      </dsp:txBody>
      <dsp:txXfrm>
        <a:off x="2327444" y="39431"/>
        <a:ext cx="1441110" cy="683575"/>
      </dsp:txXfrm>
    </dsp:sp>
    <dsp:sp modelId="{01D0EA3B-5FA1-D145-9991-B00259E99284}">
      <dsp:nvSpPr>
        <dsp:cNvPr id="0" name=""/>
        <dsp:cNvSpPr/>
      </dsp:nvSpPr>
      <dsp:spPr>
        <a:xfrm>
          <a:off x="3720082" y="827842"/>
          <a:ext cx="1515070" cy="75753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Curriculum Mapping</a:t>
          </a:r>
        </a:p>
      </dsp:txBody>
      <dsp:txXfrm>
        <a:off x="3757062" y="864822"/>
        <a:ext cx="1441110" cy="683575"/>
      </dsp:txXfrm>
    </dsp:sp>
    <dsp:sp modelId="{8EA6F728-66B8-8C45-97EF-A2AFA19093ED}">
      <dsp:nvSpPr>
        <dsp:cNvPr id="0" name=""/>
        <dsp:cNvSpPr/>
      </dsp:nvSpPr>
      <dsp:spPr>
        <a:xfrm>
          <a:off x="3720082" y="2478622"/>
          <a:ext cx="1515070" cy="757535"/>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Direct and Indirect Measures</a:t>
          </a:r>
        </a:p>
      </dsp:txBody>
      <dsp:txXfrm>
        <a:off x="3757062" y="2515602"/>
        <a:ext cx="1441110" cy="683575"/>
      </dsp:txXfrm>
    </dsp:sp>
    <dsp:sp modelId="{51A8F680-8520-B349-8779-229C8DF390FB}">
      <dsp:nvSpPr>
        <dsp:cNvPr id="0" name=""/>
        <dsp:cNvSpPr/>
      </dsp:nvSpPr>
      <dsp:spPr>
        <a:xfrm>
          <a:off x="2290464" y="3304013"/>
          <a:ext cx="1515070" cy="757535"/>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Data Collection and Analysis/Interpretation</a:t>
          </a:r>
        </a:p>
      </dsp:txBody>
      <dsp:txXfrm>
        <a:off x="2327444" y="3340993"/>
        <a:ext cx="1441110" cy="683575"/>
      </dsp:txXfrm>
    </dsp:sp>
    <dsp:sp modelId="{85C94C41-3AE7-E54A-A89D-063DE5C5791E}">
      <dsp:nvSpPr>
        <dsp:cNvPr id="0" name=""/>
        <dsp:cNvSpPr/>
      </dsp:nvSpPr>
      <dsp:spPr>
        <a:xfrm>
          <a:off x="860846" y="2478622"/>
          <a:ext cx="1515070" cy="757535"/>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Learning Interventions AKA Action Plans</a:t>
          </a:r>
        </a:p>
      </dsp:txBody>
      <dsp:txXfrm>
        <a:off x="897826" y="2515602"/>
        <a:ext cx="1441110" cy="683575"/>
      </dsp:txXfrm>
    </dsp:sp>
    <dsp:sp modelId="{FE260225-C05D-9A4C-B9FB-6A96D8131B18}">
      <dsp:nvSpPr>
        <dsp:cNvPr id="0" name=""/>
        <dsp:cNvSpPr/>
      </dsp:nvSpPr>
      <dsp:spPr>
        <a:xfrm>
          <a:off x="860846" y="827842"/>
          <a:ext cx="1515070" cy="757535"/>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Implement Learning Interventions</a:t>
          </a:r>
        </a:p>
      </dsp:txBody>
      <dsp:txXfrm>
        <a:off x="897826" y="864822"/>
        <a:ext cx="1441110" cy="6835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1E7B-7E0A-6F44-BECD-0A66D4CC5252}" type="datetimeFigureOut">
              <a:rPr lang="en-US" smtClean="0"/>
              <a:t>7/27/20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23B7A-C5DC-7942-892A-C99E1FDD7704}" type="slidenum">
              <a:rPr lang="en-US" smtClean="0"/>
              <a:t>‹#›</a:t>
            </a:fld>
            <a:endParaRPr lang="en-US"/>
          </a:p>
        </p:txBody>
      </p:sp>
    </p:spTree>
    <p:extLst>
      <p:ext uri="{BB962C8B-B14F-4D97-AF65-F5344CB8AC3E}">
        <p14:creationId xmlns:p14="http://schemas.microsoft.com/office/powerpoint/2010/main" val="408452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4</a:t>
            </a:fld>
            <a:endParaRPr lang="en-US"/>
          </a:p>
        </p:txBody>
      </p:sp>
    </p:spTree>
    <p:extLst>
      <p:ext uri="{BB962C8B-B14F-4D97-AF65-F5344CB8AC3E}">
        <p14:creationId xmlns:p14="http://schemas.microsoft.com/office/powerpoint/2010/main" val="417518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7/26/20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7/26/20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7/26/20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7/26/20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5" name="TextBox 14"/>
          <p:cNvSpPr txBox="1"/>
          <p:nvPr/>
        </p:nvSpPr>
        <p:spPr>
          <a:xfrm>
            <a:off x="1969682" y="3521561"/>
            <a:ext cx="6783614" cy="2051844"/>
          </a:xfrm>
          <a:prstGeom prst="rect">
            <a:avLst/>
          </a:prstGeom>
          <a:noFill/>
        </p:spPr>
        <p:txBody>
          <a:bodyPr wrap="square" rtlCol="0">
            <a:spAutoFit/>
          </a:bodyPr>
          <a:lstStyle/>
          <a:p>
            <a:pPr>
              <a:lnSpc>
                <a:spcPts val="4980"/>
              </a:lnSpc>
            </a:pPr>
            <a:r>
              <a:rPr lang="en-US" sz="4400" dirty="0">
                <a:solidFill>
                  <a:schemeClr val="bg1"/>
                </a:solidFill>
                <a:latin typeface="Georgia"/>
                <a:cs typeface="Georgia"/>
              </a:rPr>
              <a:t>Planning Actions for Continuous Improvement</a:t>
            </a:r>
            <a:endParaRPr lang="en-US" sz="1600" dirty="0">
              <a:solidFill>
                <a:schemeClr val="bg1"/>
              </a:solidFill>
              <a:latin typeface="Arial"/>
              <a:cs typeface="Arial"/>
            </a:endParaRPr>
          </a:p>
          <a:p>
            <a:r>
              <a:rPr lang="en-US" sz="1600" dirty="0">
                <a:solidFill>
                  <a:schemeClr val="bg1"/>
                </a:solidFill>
                <a:latin typeface="Arial"/>
                <a:cs typeface="Arial"/>
              </a:rPr>
              <a:t>Summer 2020 Workshop: Content Series #7</a:t>
            </a:r>
          </a:p>
          <a:p>
            <a:r>
              <a:rPr lang="en-US" sz="1600" dirty="0">
                <a:solidFill>
                  <a:schemeClr val="bg1"/>
                </a:solidFill>
                <a:latin typeface="Arial"/>
                <a:cs typeface="Arial"/>
              </a:rPr>
              <a:t>presented by: Dr. Summer </a:t>
            </a:r>
            <a:r>
              <a:rPr lang="en-US" sz="1600" dirty="0" err="1">
                <a:solidFill>
                  <a:schemeClr val="bg1"/>
                </a:solidFill>
                <a:latin typeface="Arial"/>
                <a:cs typeface="Arial"/>
              </a:rPr>
              <a:t>DeProw</a:t>
            </a:r>
            <a:endParaRPr lang="en-US" sz="1200" dirty="0">
              <a:solidFill>
                <a:schemeClr val="bg1"/>
              </a:solidFill>
              <a:latin typeface="Arial"/>
              <a:cs typeface="Arial"/>
            </a:endParaRPr>
          </a:p>
          <a:p>
            <a:r>
              <a:rPr lang="en-US" sz="1200" dirty="0">
                <a:solidFill>
                  <a:schemeClr val="bg1"/>
                </a:solidFill>
                <a:latin typeface="Arial"/>
                <a:cs typeface="Arial"/>
              </a:rPr>
              <a:t>July 27, 2020</a:t>
            </a:r>
            <a:endParaRPr lang="en-US" sz="800" dirty="0">
              <a:solidFill>
                <a:schemeClr val="bg1"/>
              </a:solidFill>
              <a:latin typeface="Arial"/>
              <a:cs typeface="Arial"/>
            </a:endParaRPr>
          </a:p>
        </p:txBody>
      </p:sp>
      <p:pic>
        <p:nvPicPr>
          <p:cNvPr id="17" name="Picture 16" descr="student-un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3979" y="363628"/>
            <a:ext cx="6698244" cy="3003633"/>
          </a:xfrm>
          <a:prstGeom prst="rect">
            <a:avLst/>
          </a:prstGeom>
          <a:ln w="12700" cmpd="sng">
            <a:solidFill>
              <a:schemeClr val="bg1">
                <a:lumMod val="85000"/>
              </a:schemeClr>
            </a:solidFill>
          </a:ln>
        </p:spPr>
      </p:pic>
      <p:pic>
        <p:nvPicPr>
          <p:cNvPr id="3" name="Picture 2"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cs typeface="Arial"/>
              </a:rPr>
              <a:t>When ready for intervention, process lead by Assessment Leader and include key faculty who are experts in pedagogy, curriculum and content  will include:</a:t>
            </a:r>
          </a:p>
          <a:p>
            <a:endParaRPr lang="en-US" dirty="0">
              <a:solidFill>
                <a:schemeClr val="bg1"/>
              </a:solidFill>
              <a:cs typeface="Arial"/>
            </a:endParaRPr>
          </a:p>
          <a:p>
            <a:pPr marL="800100" lvl="1" indent="-342900">
              <a:buFont typeface="+mj-lt"/>
              <a:buAutoNum type="arabicPeriod"/>
            </a:pPr>
            <a:r>
              <a:rPr lang="en-US" dirty="0">
                <a:solidFill>
                  <a:schemeClr val="bg1"/>
                </a:solidFill>
                <a:cs typeface="Arial"/>
              </a:rPr>
              <a:t>Identifying Targeted Data and Learning Outcome</a:t>
            </a:r>
          </a:p>
          <a:p>
            <a:pPr marL="800100" lvl="1" indent="-342900">
              <a:buFont typeface="+mj-lt"/>
              <a:buAutoNum type="arabicPeriod"/>
            </a:pPr>
            <a:endParaRPr lang="en-US" dirty="0">
              <a:solidFill>
                <a:schemeClr val="bg1"/>
              </a:solidFill>
              <a:cs typeface="Arial"/>
            </a:endParaRPr>
          </a:p>
          <a:p>
            <a:pPr marL="800100" lvl="1" indent="-342900">
              <a:buFont typeface="+mj-lt"/>
              <a:buAutoNum type="arabicPeriod"/>
            </a:pPr>
            <a:r>
              <a:rPr lang="en-US" dirty="0">
                <a:solidFill>
                  <a:schemeClr val="bg1"/>
                </a:solidFill>
                <a:cs typeface="Arial"/>
              </a:rPr>
              <a:t>Analyze Current Process and Efforts</a:t>
            </a:r>
          </a:p>
          <a:p>
            <a:pPr marL="800100" lvl="1" indent="-342900">
              <a:buFont typeface="+mj-lt"/>
              <a:buAutoNum type="arabicPeriod"/>
            </a:pPr>
            <a:endParaRPr lang="en-US" dirty="0">
              <a:solidFill>
                <a:schemeClr val="bg1"/>
              </a:solidFill>
              <a:cs typeface="Arial"/>
            </a:endParaRPr>
          </a:p>
          <a:p>
            <a:pPr marL="800100" lvl="1" indent="-342900">
              <a:buFont typeface="+mj-lt"/>
              <a:buAutoNum type="arabicPeriod"/>
            </a:pPr>
            <a:r>
              <a:rPr lang="en-US" dirty="0">
                <a:solidFill>
                  <a:schemeClr val="bg1"/>
                </a:solidFill>
                <a:cs typeface="Arial"/>
              </a:rPr>
              <a:t>Propose Modifications</a:t>
            </a:r>
          </a:p>
          <a:p>
            <a:pPr marL="800100" lvl="1" indent="-342900">
              <a:buFont typeface="+mj-lt"/>
              <a:buAutoNum type="arabicPeriod"/>
            </a:pPr>
            <a:endParaRPr lang="en-US" dirty="0">
              <a:solidFill>
                <a:schemeClr val="bg1"/>
              </a:solidFill>
              <a:cs typeface="Arial"/>
            </a:endParaRPr>
          </a:p>
          <a:p>
            <a:pPr marL="800100" lvl="1" indent="-342900">
              <a:buFont typeface="+mj-lt"/>
              <a:buAutoNum type="arabicPeriod"/>
            </a:pPr>
            <a:r>
              <a:rPr lang="en-US" dirty="0">
                <a:solidFill>
                  <a:schemeClr val="bg1"/>
                </a:solidFill>
                <a:cs typeface="Arial"/>
              </a:rPr>
              <a:t>Create Timetable and Steps</a:t>
            </a:r>
          </a:p>
          <a:p>
            <a:pPr marL="800100" lvl="1" indent="-342900">
              <a:buFont typeface="+mj-lt"/>
              <a:buAutoNum type="arabicPeriod"/>
            </a:pPr>
            <a:endParaRPr lang="en-US" dirty="0">
              <a:solidFill>
                <a:schemeClr val="bg1"/>
              </a:solidFill>
              <a:cs typeface="Arial"/>
            </a:endParaRPr>
          </a:p>
        </p:txBody>
      </p:sp>
      <p:sp>
        <p:nvSpPr>
          <p:cNvPr id="2" name="Rectangle 1"/>
          <p:cNvSpPr/>
          <p:nvPr/>
        </p:nvSpPr>
        <p:spPr>
          <a:xfrm>
            <a:off x="1969682" y="297882"/>
            <a:ext cx="6279283" cy="646331"/>
          </a:xfrm>
          <a:prstGeom prst="rect">
            <a:avLst/>
          </a:prstGeom>
        </p:spPr>
        <p:txBody>
          <a:bodyPr wrap="none">
            <a:spAutoFit/>
          </a:bodyPr>
          <a:lstStyle/>
          <a:p>
            <a:pPr lvl="0"/>
            <a:r>
              <a:rPr lang="en-US" sz="3600" dirty="0">
                <a:solidFill>
                  <a:srgbClr val="FFFFFF"/>
                </a:solidFill>
                <a:latin typeface="Georgia"/>
                <a:cs typeface="Georgia"/>
              </a:rPr>
              <a:t>Action Planning: Intervention</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25214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4798108" cy="646331"/>
          </a:xfrm>
          <a:prstGeom prst="rect">
            <a:avLst/>
          </a:prstGeom>
        </p:spPr>
        <p:txBody>
          <a:bodyPr wrap="none">
            <a:spAutoFit/>
          </a:bodyPr>
          <a:lstStyle/>
          <a:p>
            <a:pPr lvl="0"/>
            <a:r>
              <a:rPr lang="en-US" sz="3600" dirty="0">
                <a:solidFill>
                  <a:srgbClr val="FFFFFF"/>
                </a:solidFill>
                <a:latin typeface="Georgia"/>
                <a:cs typeface="Arial"/>
              </a:rPr>
              <a:t>Identify Targeted Data</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3" name="Picture 2">
            <a:extLst>
              <a:ext uri="{FF2B5EF4-FFF2-40B4-BE49-F238E27FC236}">
                <a16:creationId xmlns:a16="http://schemas.microsoft.com/office/drawing/2014/main" id="{59E1421D-FB5A-8046-A15F-7B56DE35EABF}"/>
              </a:ext>
            </a:extLst>
          </p:cNvPr>
          <p:cNvPicPr>
            <a:picLocks noChangeAspect="1"/>
          </p:cNvPicPr>
          <p:nvPr/>
        </p:nvPicPr>
        <p:blipFill>
          <a:blip r:embed="rId6"/>
          <a:stretch>
            <a:fillRect/>
          </a:stretch>
        </p:blipFill>
        <p:spPr>
          <a:xfrm>
            <a:off x="778966" y="952775"/>
            <a:ext cx="7586068" cy="4841696"/>
          </a:xfrm>
          <a:prstGeom prst="rect">
            <a:avLst/>
          </a:prstGeom>
        </p:spPr>
      </p:pic>
    </p:spTree>
    <p:extLst>
      <p:ext uri="{BB962C8B-B14F-4D97-AF65-F5344CB8AC3E}">
        <p14:creationId xmlns:p14="http://schemas.microsoft.com/office/powerpoint/2010/main" val="357998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8719867" cy="646331"/>
          </a:xfrm>
          <a:prstGeom prst="rect">
            <a:avLst/>
          </a:prstGeom>
        </p:spPr>
        <p:txBody>
          <a:bodyPr wrap="square">
            <a:spAutoFit/>
          </a:bodyPr>
          <a:lstStyle/>
          <a:p>
            <a:pPr lvl="0" algn="ctr"/>
            <a:r>
              <a:rPr lang="en-US" sz="3600" dirty="0">
                <a:solidFill>
                  <a:srgbClr val="FFFFFF"/>
                </a:solidFill>
                <a:latin typeface="Georgia"/>
                <a:cs typeface="Arial"/>
              </a:rPr>
              <a:t>Identifying Targeted Data in Rubrics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1BEA2CE2-3953-5D4D-8554-E56D171A6008}"/>
              </a:ext>
            </a:extLst>
          </p:cNvPr>
          <p:cNvPicPr>
            <a:picLocks noChangeAspect="1"/>
          </p:cNvPicPr>
          <p:nvPr/>
        </p:nvPicPr>
        <p:blipFill>
          <a:blip r:embed="rId6"/>
          <a:stretch>
            <a:fillRect/>
          </a:stretch>
        </p:blipFill>
        <p:spPr>
          <a:xfrm>
            <a:off x="475215" y="931311"/>
            <a:ext cx="8047404" cy="4677915"/>
          </a:xfrm>
          <a:prstGeom prst="rect">
            <a:avLst/>
          </a:prstGeom>
        </p:spPr>
      </p:pic>
    </p:spTree>
    <p:extLst>
      <p:ext uri="{BB962C8B-B14F-4D97-AF65-F5344CB8AC3E}">
        <p14:creationId xmlns:p14="http://schemas.microsoft.com/office/powerpoint/2010/main" val="13510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99367"/>
            <a:ext cx="8740416" cy="646331"/>
          </a:xfrm>
          <a:prstGeom prst="rect">
            <a:avLst/>
          </a:prstGeom>
        </p:spPr>
        <p:txBody>
          <a:bodyPr wrap="square">
            <a:spAutoFit/>
          </a:bodyPr>
          <a:lstStyle/>
          <a:p>
            <a:pPr lvl="0" algn="ctr"/>
            <a:r>
              <a:rPr lang="en-US" sz="3600" dirty="0">
                <a:solidFill>
                  <a:srgbClr val="FFFFFF"/>
                </a:solidFill>
                <a:latin typeface="Georgia"/>
                <a:cs typeface="Arial"/>
              </a:rPr>
              <a:t>Curriculum Map + Assignments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5" name="Picture 4">
            <a:extLst>
              <a:ext uri="{FF2B5EF4-FFF2-40B4-BE49-F238E27FC236}">
                <a16:creationId xmlns:a16="http://schemas.microsoft.com/office/drawing/2014/main" id="{F36DC256-4CD9-384F-BCAF-09EA5A9AD55F}"/>
              </a:ext>
            </a:extLst>
          </p:cNvPr>
          <p:cNvPicPr>
            <a:picLocks noChangeAspect="1"/>
          </p:cNvPicPr>
          <p:nvPr/>
        </p:nvPicPr>
        <p:blipFill>
          <a:blip r:embed="rId6"/>
          <a:stretch>
            <a:fillRect/>
          </a:stretch>
        </p:blipFill>
        <p:spPr>
          <a:xfrm>
            <a:off x="0" y="878284"/>
            <a:ext cx="9144000" cy="4968846"/>
          </a:xfrm>
          <a:prstGeom prst="rect">
            <a:avLst/>
          </a:prstGeom>
        </p:spPr>
      </p:pic>
    </p:spTree>
    <p:extLst>
      <p:ext uri="{BB962C8B-B14F-4D97-AF65-F5344CB8AC3E}">
        <p14:creationId xmlns:p14="http://schemas.microsoft.com/office/powerpoint/2010/main" val="67901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5014514" cy="646331"/>
          </a:xfrm>
          <a:prstGeom prst="rect">
            <a:avLst/>
          </a:prstGeom>
        </p:spPr>
        <p:txBody>
          <a:bodyPr wrap="none">
            <a:spAutoFit/>
          </a:bodyPr>
          <a:lstStyle/>
          <a:p>
            <a:pPr lvl="0"/>
            <a:r>
              <a:rPr lang="en-US" sz="3600" dirty="0">
                <a:solidFill>
                  <a:srgbClr val="FFFFFF"/>
                </a:solidFill>
                <a:latin typeface="Georgia"/>
                <a:cs typeface="Georgia"/>
              </a:rPr>
              <a:t>Action Plans in Practice</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graphicFrame>
        <p:nvGraphicFramePr>
          <p:cNvPr id="3" name="Diagram 2">
            <a:extLst>
              <a:ext uri="{FF2B5EF4-FFF2-40B4-BE49-F238E27FC236}">
                <a16:creationId xmlns:a16="http://schemas.microsoft.com/office/drawing/2014/main" id="{06BA0EFD-AB0D-174F-9E08-FCA5AACDA1A4}"/>
              </a:ext>
            </a:extLst>
          </p:cNvPr>
          <p:cNvGraphicFramePr/>
          <p:nvPr>
            <p:extLst>
              <p:ext uri="{D42A27DB-BD31-4B8C-83A1-F6EECF244321}">
                <p14:modId xmlns:p14="http://schemas.microsoft.com/office/powerpoint/2010/main" val="2558063810"/>
              </p:ext>
            </p:extLst>
          </p:nvPr>
        </p:nvGraphicFramePr>
        <p:xfrm>
          <a:off x="1524000" y="1143000"/>
          <a:ext cx="609600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a:extLst>
              <a:ext uri="{FF2B5EF4-FFF2-40B4-BE49-F238E27FC236}">
                <a16:creationId xmlns:a16="http://schemas.microsoft.com/office/drawing/2014/main" id="{F268BF27-63D1-C94D-B7E2-FEF6025E578F}"/>
              </a:ext>
            </a:extLst>
          </p:cNvPr>
          <p:cNvSpPr/>
          <p:nvPr/>
        </p:nvSpPr>
        <p:spPr>
          <a:xfrm>
            <a:off x="3225171" y="5068669"/>
            <a:ext cx="2547492" cy="646331"/>
          </a:xfrm>
          <a:prstGeom prst="rect">
            <a:avLst/>
          </a:prstGeom>
        </p:spPr>
        <p:txBody>
          <a:bodyPr wrap="none">
            <a:spAutoFit/>
          </a:bodyPr>
          <a:lstStyle/>
          <a:p>
            <a:pPr lvl="0"/>
            <a:r>
              <a:rPr lang="en-US" sz="3600" dirty="0">
                <a:solidFill>
                  <a:srgbClr val="FFFFFF"/>
                </a:solidFill>
                <a:latin typeface="Georgia"/>
                <a:cs typeface="Georgia"/>
              </a:rPr>
              <a:t>Action Plan</a:t>
            </a:r>
            <a:endParaRPr lang="en-US" dirty="0">
              <a:solidFill>
                <a:srgbClr val="FFFFFF"/>
              </a:solidFill>
              <a:latin typeface="Arial"/>
              <a:cs typeface="Arial"/>
            </a:endParaRPr>
          </a:p>
        </p:txBody>
      </p:sp>
    </p:spTree>
    <p:extLst>
      <p:ext uri="{BB962C8B-B14F-4D97-AF65-F5344CB8AC3E}">
        <p14:creationId xmlns:p14="http://schemas.microsoft.com/office/powerpoint/2010/main" val="415216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There are 3 “buckets” or scenarios that Action Plans are created from:</a:t>
            </a:r>
          </a:p>
          <a:p>
            <a:pPr marL="742950" lvl="1" indent="-285750">
              <a:buFont typeface="Arial" panose="020B0604020202020204" pitchFamily="34" charset="0"/>
              <a:buChar char="•"/>
            </a:pPr>
            <a:r>
              <a:rPr lang="en-US" dirty="0">
                <a:solidFill>
                  <a:schemeClr val="bg1"/>
                </a:solidFill>
                <a:cs typeface="Arial"/>
              </a:rPr>
              <a:t>A. Student learning is met:</a:t>
            </a:r>
          </a:p>
          <a:p>
            <a:pPr marL="1200150" lvl="2" indent="-285750">
              <a:buFont typeface="Arial" panose="020B0604020202020204" pitchFamily="34" charset="0"/>
              <a:buChar char="•"/>
            </a:pPr>
            <a:r>
              <a:rPr lang="en-US" dirty="0">
                <a:solidFill>
                  <a:schemeClr val="bg1"/>
                </a:solidFill>
                <a:cs typeface="Arial"/>
              </a:rPr>
              <a:t>A valid and reliable instrument is being used to assess student learning where alignment between learning outcome(s) and measure is clear and student learning meets the defined or prescribed benchmark.</a:t>
            </a:r>
          </a:p>
          <a:p>
            <a:pPr marL="742950" lvl="1" indent="-285750">
              <a:buFont typeface="Arial" panose="020B0604020202020204" pitchFamily="34" charset="0"/>
              <a:buChar char="•"/>
            </a:pPr>
            <a:r>
              <a:rPr lang="en-US" dirty="0">
                <a:solidFill>
                  <a:schemeClr val="bg1"/>
                </a:solidFill>
                <a:cs typeface="Arial"/>
              </a:rPr>
              <a:t>B. Student learning is NOT met:</a:t>
            </a:r>
          </a:p>
          <a:p>
            <a:pPr marL="1200150" lvl="2" indent="-285750">
              <a:buFont typeface="Arial" panose="020B0604020202020204" pitchFamily="34" charset="0"/>
              <a:buChar char="•"/>
            </a:pPr>
            <a:r>
              <a:rPr lang="en-US" dirty="0">
                <a:solidFill>
                  <a:schemeClr val="bg1"/>
                </a:solidFill>
                <a:cs typeface="Arial"/>
              </a:rPr>
              <a:t>A valid and reliable instrument is being used to assess student learning where alignment between learning outcome(s) and measure is clear, but student learning is does NOT meet the defined or prescribed benchmark.</a:t>
            </a:r>
          </a:p>
          <a:p>
            <a:pPr marL="742950" lvl="1" indent="-285750">
              <a:buFont typeface="Arial" panose="020B0604020202020204" pitchFamily="34" charset="0"/>
              <a:buChar char="•"/>
            </a:pPr>
            <a:r>
              <a:rPr lang="en-US" dirty="0">
                <a:solidFill>
                  <a:schemeClr val="bg1"/>
                </a:solidFill>
                <a:cs typeface="Arial"/>
              </a:rPr>
              <a:t>C. Process is invalid or flawed:</a:t>
            </a:r>
          </a:p>
          <a:p>
            <a:pPr marL="1200150" lvl="2" indent="-285750">
              <a:buFont typeface="Arial" panose="020B0604020202020204" pitchFamily="34" charset="0"/>
              <a:buChar char="•"/>
            </a:pPr>
            <a:r>
              <a:rPr lang="en-US" dirty="0">
                <a:solidFill>
                  <a:schemeClr val="bg1"/>
                </a:solidFill>
                <a:cs typeface="Arial"/>
              </a:rPr>
              <a:t>Assessment leader and program or course faculty do not trust the instrument, alignment of outcomes or process used to collect student learning assessment data and method must be changed to assure validity and reliability.</a:t>
            </a:r>
          </a:p>
        </p:txBody>
      </p:sp>
      <p:sp>
        <p:nvSpPr>
          <p:cNvPr id="2" name="Rectangle 1"/>
          <p:cNvSpPr/>
          <p:nvPr/>
        </p:nvSpPr>
        <p:spPr>
          <a:xfrm>
            <a:off x="1969682" y="297882"/>
            <a:ext cx="4642618" cy="646331"/>
          </a:xfrm>
          <a:prstGeom prst="rect">
            <a:avLst/>
          </a:prstGeom>
        </p:spPr>
        <p:txBody>
          <a:bodyPr wrap="none">
            <a:spAutoFit/>
          </a:bodyPr>
          <a:lstStyle/>
          <a:p>
            <a:pPr lvl="0"/>
            <a:r>
              <a:rPr lang="en-US" sz="3600" dirty="0">
                <a:solidFill>
                  <a:srgbClr val="FFFFFF"/>
                </a:solidFill>
                <a:latin typeface="Georgia"/>
                <a:cs typeface="Georgia"/>
              </a:rPr>
              <a:t>Action Plan “Buckets”</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269694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99367"/>
            <a:ext cx="8740416" cy="646331"/>
          </a:xfrm>
          <a:prstGeom prst="rect">
            <a:avLst/>
          </a:prstGeom>
        </p:spPr>
        <p:txBody>
          <a:bodyPr wrap="square">
            <a:spAutoFit/>
          </a:bodyPr>
          <a:lstStyle/>
          <a:p>
            <a:pPr lvl="0" algn="ctr"/>
            <a:r>
              <a:rPr lang="en-US" sz="3600" dirty="0">
                <a:solidFill>
                  <a:srgbClr val="FFFFFF"/>
                </a:solidFill>
                <a:latin typeface="Georgia" panose="02040502050405020303" pitchFamily="18" charset="0"/>
                <a:cs typeface="Arial"/>
              </a:rPr>
              <a:t>Interventions + Timeline + Who</a:t>
            </a: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1355EDB2-ED14-1F42-9559-1A8E8546BFB1}"/>
              </a:ext>
            </a:extLst>
          </p:cNvPr>
          <p:cNvPicPr>
            <a:picLocks noChangeAspect="1"/>
          </p:cNvPicPr>
          <p:nvPr/>
        </p:nvPicPr>
        <p:blipFill>
          <a:blip r:embed="rId6"/>
          <a:stretch>
            <a:fillRect/>
          </a:stretch>
        </p:blipFill>
        <p:spPr>
          <a:xfrm>
            <a:off x="0" y="657547"/>
            <a:ext cx="9144000" cy="5414850"/>
          </a:xfrm>
          <a:prstGeom prst="rect">
            <a:avLst/>
          </a:prstGeom>
        </p:spPr>
      </p:pic>
    </p:spTree>
    <p:extLst>
      <p:ext uri="{BB962C8B-B14F-4D97-AF65-F5344CB8AC3E}">
        <p14:creationId xmlns:p14="http://schemas.microsoft.com/office/powerpoint/2010/main" val="49276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2547492" cy="923330"/>
          </a:xfrm>
          <a:prstGeom prst="rect">
            <a:avLst/>
          </a:prstGeom>
        </p:spPr>
        <p:txBody>
          <a:bodyPr wrap="none">
            <a:spAutoFit/>
          </a:bodyPr>
          <a:lstStyle/>
          <a:p>
            <a:pPr lvl="0"/>
            <a:r>
              <a:rPr lang="en-US" sz="3600" dirty="0">
                <a:solidFill>
                  <a:srgbClr val="FFFFFF"/>
                </a:solidFill>
                <a:latin typeface="Georgia"/>
                <a:cs typeface="Georgia"/>
              </a:rPr>
              <a:t>Action Plan</a:t>
            </a:r>
          </a:p>
          <a:p>
            <a:pPr marL="285750" lvl="0" indent="-285750">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Examples:</a:t>
            </a: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14" name="Picture 13">
            <a:extLst>
              <a:ext uri="{FF2B5EF4-FFF2-40B4-BE49-F238E27FC236}">
                <a16:creationId xmlns:a16="http://schemas.microsoft.com/office/drawing/2014/main" id="{B9DB1738-ACD6-7642-9034-168288742A94}"/>
              </a:ext>
            </a:extLst>
          </p:cNvPr>
          <p:cNvPicPr>
            <a:picLocks noChangeAspect="1"/>
          </p:cNvPicPr>
          <p:nvPr/>
        </p:nvPicPr>
        <p:blipFill>
          <a:blip r:embed="rId6"/>
          <a:stretch>
            <a:fillRect/>
          </a:stretch>
        </p:blipFill>
        <p:spPr>
          <a:xfrm>
            <a:off x="457200" y="1221212"/>
            <a:ext cx="8229600" cy="4198397"/>
          </a:xfrm>
          <a:prstGeom prst="rect">
            <a:avLst/>
          </a:prstGeom>
        </p:spPr>
      </p:pic>
    </p:spTree>
    <p:extLst>
      <p:ext uri="{BB962C8B-B14F-4D97-AF65-F5344CB8AC3E}">
        <p14:creationId xmlns:p14="http://schemas.microsoft.com/office/powerpoint/2010/main" val="417408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2547492" cy="923330"/>
          </a:xfrm>
          <a:prstGeom prst="rect">
            <a:avLst/>
          </a:prstGeom>
        </p:spPr>
        <p:txBody>
          <a:bodyPr wrap="none">
            <a:spAutoFit/>
          </a:bodyPr>
          <a:lstStyle/>
          <a:p>
            <a:pPr lvl="0"/>
            <a:r>
              <a:rPr lang="en-US" sz="3600" dirty="0">
                <a:solidFill>
                  <a:srgbClr val="FFFFFF"/>
                </a:solidFill>
                <a:latin typeface="Georgia"/>
                <a:cs typeface="Georgia"/>
              </a:rPr>
              <a:t>Action Plan</a:t>
            </a:r>
          </a:p>
          <a:p>
            <a:pPr marL="285750" lvl="0" indent="-285750">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Examples:</a:t>
            </a: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12" name="Picture 11">
            <a:extLst>
              <a:ext uri="{FF2B5EF4-FFF2-40B4-BE49-F238E27FC236}">
                <a16:creationId xmlns:a16="http://schemas.microsoft.com/office/drawing/2014/main" id="{530CC55C-62F6-8445-BB61-F80F2605E4A8}"/>
              </a:ext>
            </a:extLst>
          </p:cNvPr>
          <p:cNvPicPr>
            <a:picLocks noChangeAspect="1"/>
          </p:cNvPicPr>
          <p:nvPr/>
        </p:nvPicPr>
        <p:blipFill>
          <a:blip r:embed="rId6"/>
          <a:stretch>
            <a:fillRect/>
          </a:stretch>
        </p:blipFill>
        <p:spPr>
          <a:xfrm>
            <a:off x="899663" y="1221212"/>
            <a:ext cx="7198508" cy="4197096"/>
          </a:xfrm>
          <a:prstGeom prst="rect">
            <a:avLst/>
          </a:prstGeom>
        </p:spPr>
      </p:pic>
    </p:spTree>
    <p:extLst>
      <p:ext uri="{BB962C8B-B14F-4D97-AF65-F5344CB8AC3E}">
        <p14:creationId xmlns:p14="http://schemas.microsoft.com/office/powerpoint/2010/main" val="205578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2547492" cy="923330"/>
          </a:xfrm>
          <a:prstGeom prst="rect">
            <a:avLst/>
          </a:prstGeom>
        </p:spPr>
        <p:txBody>
          <a:bodyPr wrap="none">
            <a:spAutoFit/>
          </a:bodyPr>
          <a:lstStyle/>
          <a:p>
            <a:pPr lvl="0"/>
            <a:r>
              <a:rPr lang="en-US" sz="3600" dirty="0">
                <a:solidFill>
                  <a:srgbClr val="FFFFFF"/>
                </a:solidFill>
                <a:latin typeface="Georgia"/>
                <a:cs typeface="Georgia"/>
              </a:rPr>
              <a:t>Action Plan</a:t>
            </a:r>
          </a:p>
          <a:p>
            <a:pPr marL="285750" lvl="0" indent="-285750">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Examples:</a:t>
            </a: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12" name="Picture 11">
            <a:extLst>
              <a:ext uri="{FF2B5EF4-FFF2-40B4-BE49-F238E27FC236}">
                <a16:creationId xmlns:a16="http://schemas.microsoft.com/office/drawing/2014/main" id="{49C5A128-9E80-2C4F-B3A9-A508A5840211}"/>
              </a:ext>
            </a:extLst>
          </p:cNvPr>
          <p:cNvPicPr>
            <a:picLocks noChangeAspect="1"/>
          </p:cNvPicPr>
          <p:nvPr/>
        </p:nvPicPr>
        <p:blipFill>
          <a:blip r:embed="rId6"/>
          <a:stretch>
            <a:fillRect/>
          </a:stretch>
        </p:blipFill>
        <p:spPr>
          <a:xfrm>
            <a:off x="961848" y="1221212"/>
            <a:ext cx="7074138" cy="4197096"/>
          </a:xfrm>
          <a:prstGeom prst="rect">
            <a:avLst/>
          </a:prstGeom>
        </p:spPr>
      </p:pic>
    </p:spTree>
    <p:extLst>
      <p:ext uri="{BB962C8B-B14F-4D97-AF65-F5344CB8AC3E}">
        <p14:creationId xmlns:p14="http://schemas.microsoft.com/office/powerpoint/2010/main" val="162099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989104"/>
            <a:ext cx="4705135"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Welcome and thank you for participating in our Summer Workshop Series!</a:t>
            </a:r>
          </a:p>
          <a:p>
            <a:pPr marL="342900" indent="-342900">
              <a:buFont typeface="Arial" panose="020B0604020202020204" pitchFamily="34" charset="0"/>
              <a:buChar char="•"/>
            </a:pPr>
            <a:endParaRPr lang="en-US"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You will be muted upon entry to the workshop, so please introduce yourself via the Chat feature by clicking “Chat.”</a:t>
            </a:r>
          </a:p>
        </p:txBody>
      </p:sp>
      <p:sp>
        <p:nvSpPr>
          <p:cNvPr id="11" name="Rectangle 10"/>
          <p:cNvSpPr/>
          <p:nvPr/>
        </p:nvSpPr>
        <p:spPr>
          <a:xfrm>
            <a:off x="259746" y="297882"/>
            <a:ext cx="4705134" cy="646331"/>
          </a:xfrm>
          <a:prstGeom prst="rect">
            <a:avLst/>
          </a:prstGeom>
        </p:spPr>
        <p:txBody>
          <a:bodyPr wrap="none">
            <a:spAutoFit/>
          </a:bodyPr>
          <a:lstStyle/>
          <a:p>
            <a:pPr lvl="0"/>
            <a:r>
              <a:rPr lang="en-US" sz="3600" dirty="0">
                <a:solidFill>
                  <a:srgbClr val="FFFFFF"/>
                </a:solidFill>
                <a:latin typeface="Georgia"/>
                <a:cs typeface="Georgia"/>
              </a:rPr>
              <a:t>Workshop Procedures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9CB8F4E1-D15F-5540-8431-9FE490FD44CE}"/>
              </a:ext>
            </a:extLst>
          </p:cNvPr>
          <p:cNvPicPr>
            <a:picLocks noChangeAspect="1"/>
          </p:cNvPicPr>
          <p:nvPr/>
        </p:nvPicPr>
        <p:blipFill>
          <a:blip r:embed="rId6"/>
          <a:stretch>
            <a:fillRect/>
          </a:stretch>
        </p:blipFill>
        <p:spPr>
          <a:xfrm>
            <a:off x="678357" y="3357680"/>
            <a:ext cx="3614718" cy="839131"/>
          </a:xfrm>
          <a:prstGeom prst="rect">
            <a:avLst/>
          </a:prstGeom>
        </p:spPr>
      </p:pic>
      <p:sp>
        <p:nvSpPr>
          <p:cNvPr id="5" name="Oval 4">
            <a:extLst>
              <a:ext uri="{FF2B5EF4-FFF2-40B4-BE49-F238E27FC236}">
                <a16:creationId xmlns:a16="http://schemas.microsoft.com/office/drawing/2014/main" id="{19BB3A8B-E82B-6640-AF90-68DB4FAD96C2}"/>
              </a:ext>
            </a:extLst>
          </p:cNvPr>
          <p:cNvSpPr/>
          <p:nvPr/>
        </p:nvSpPr>
        <p:spPr>
          <a:xfrm>
            <a:off x="2356337" y="3163534"/>
            <a:ext cx="855786" cy="12326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DA0EAA-CE7D-7644-8B46-4954591DDEAA}"/>
              </a:ext>
            </a:extLst>
          </p:cNvPr>
          <p:cNvSpPr txBox="1"/>
          <p:nvPr/>
        </p:nvSpPr>
        <p:spPr>
          <a:xfrm>
            <a:off x="259745" y="4465850"/>
            <a:ext cx="470513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window to the right will appear where you can add your introduction:</a:t>
            </a:r>
          </a:p>
        </p:txBody>
      </p:sp>
      <p:pic>
        <p:nvPicPr>
          <p:cNvPr id="8" name="Picture 7">
            <a:extLst>
              <a:ext uri="{FF2B5EF4-FFF2-40B4-BE49-F238E27FC236}">
                <a16:creationId xmlns:a16="http://schemas.microsoft.com/office/drawing/2014/main" id="{F2DDB934-FF64-EE4B-A619-6FEA8A54C44C}"/>
              </a:ext>
            </a:extLst>
          </p:cNvPr>
          <p:cNvPicPr>
            <a:picLocks noChangeAspect="1"/>
          </p:cNvPicPr>
          <p:nvPr/>
        </p:nvPicPr>
        <p:blipFill>
          <a:blip r:embed="rId7"/>
          <a:stretch>
            <a:fillRect/>
          </a:stretch>
        </p:blipFill>
        <p:spPr>
          <a:xfrm>
            <a:off x="6011497" y="638908"/>
            <a:ext cx="2527300" cy="4432300"/>
          </a:xfrm>
          <a:prstGeom prst="rect">
            <a:avLst/>
          </a:prstGeom>
        </p:spPr>
      </p:pic>
      <p:cxnSp>
        <p:nvCxnSpPr>
          <p:cNvPr id="12" name="Straight Arrow Connector 11">
            <a:extLst>
              <a:ext uri="{FF2B5EF4-FFF2-40B4-BE49-F238E27FC236}">
                <a16:creationId xmlns:a16="http://schemas.microsoft.com/office/drawing/2014/main" id="{FDAE8258-B7FF-A346-B174-70F76E2E6DF0}"/>
              </a:ext>
            </a:extLst>
          </p:cNvPr>
          <p:cNvCxnSpPr>
            <a:cxnSpLocks/>
          </p:cNvCxnSpPr>
          <p:nvPr/>
        </p:nvCxnSpPr>
        <p:spPr>
          <a:xfrm>
            <a:off x="4712678" y="4982310"/>
            <a:ext cx="115462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4F06AA2-5AFF-DB4C-9D64-6A23C8DEDF91}"/>
              </a:ext>
            </a:extLst>
          </p:cNvPr>
          <p:cNvSpPr txBox="1"/>
          <p:nvPr/>
        </p:nvSpPr>
        <p:spPr>
          <a:xfrm>
            <a:off x="259745" y="5173736"/>
            <a:ext cx="84783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If you have questions during the session, please add them to the Chat box and at the conclusion of our time we will include them in the Q and A.</a:t>
            </a:r>
          </a:p>
        </p:txBody>
      </p:sp>
    </p:spTree>
    <p:extLst>
      <p:ext uri="{BB962C8B-B14F-4D97-AF65-F5344CB8AC3E}">
        <p14:creationId xmlns:p14="http://schemas.microsoft.com/office/powerpoint/2010/main" val="151634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6229590" cy="646331"/>
          </a:xfrm>
          <a:prstGeom prst="rect">
            <a:avLst/>
          </a:prstGeom>
        </p:spPr>
        <p:txBody>
          <a:bodyPr wrap="none">
            <a:spAutoFit/>
          </a:bodyPr>
          <a:lstStyle/>
          <a:p>
            <a:pPr lvl="0"/>
            <a:r>
              <a:rPr lang="en-US" sz="3600" dirty="0">
                <a:solidFill>
                  <a:srgbClr val="FFFFFF"/>
                </a:solidFill>
                <a:latin typeface="Georgia"/>
                <a:cs typeface="Georgia"/>
              </a:rPr>
              <a:t>Assessment Cycle with Action</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graphicFrame>
        <p:nvGraphicFramePr>
          <p:cNvPr id="3" name="Diagram 2">
            <a:extLst>
              <a:ext uri="{FF2B5EF4-FFF2-40B4-BE49-F238E27FC236}">
                <a16:creationId xmlns:a16="http://schemas.microsoft.com/office/drawing/2014/main" id="{E331A639-FE34-344E-888E-05B22291C09A}"/>
              </a:ext>
            </a:extLst>
          </p:cNvPr>
          <p:cNvGraphicFramePr/>
          <p:nvPr>
            <p:extLst>
              <p:ext uri="{D42A27DB-BD31-4B8C-83A1-F6EECF244321}">
                <p14:modId xmlns:p14="http://schemas.microsoft.com/office/powerpoint/2010/main" val="3741698846"/>
              </p:ext>
            </p:extLst>
          </p:nvPr>
        </p:nvGraphicFramePr>
        <p:xfrm>
          <a:off x="2373108" y="1417177"/>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4362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6229590" cy="646331"/>
          </a:xfrm>
          <a:prstGeom prst="rect">
            <a:avLst/>
          </a:prstGeom>
        </p:spPr>
        <p:txBody>
          <a:bodyPr wrap="none">
            <a:spAutoFit/>
          </a:bodyPr>
          <a:lstStyle/>
          <a:p>
            <a:pPr lvl="0"/>
            <a:r>
              <a:rPr lang="en-US" sz="3600" dirty="0">
                <a:solidFill>
                  <a:srgbClr val="FFFFFF"/>
                </a:solidFill>
                <a:latin typeface="Georgia"/>
                <a:cs typeface="Georgia"/>
              </a:rPr>
              <a:t>Assessment Cycle with Action</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5" name="Picture 4">
            <a:extLst>
              <a:ext uri="{FF2B5EF4-FFF2-40B4-BE49-F238E27FC236}">
                <a16:creationId xmlns:a16="http://schemas.microsoft.com/office/drawing/2014/main" id="{74928C6B-EAD4-FC44-BF48-CDE8CD22F486}"/>
              </a:ext>
            </a:extLst>
          </p:cNvPr>
          <p:cNvPicPr>
            <a:picLocks noChangeAspect="1"/>
          </p:cNvPicPr>
          <p:nvPr/>
        </p:nvPicPr>
        <p:blipFill>
          <a:blip r:embed="rId6"/>
          <a:stretch>
            <a:fillRect/>
          </a:stretch>
        </p:blipFill>
        <p:spPr>
          <a:xfrm>
            <a:off x="1955763" y="944214"/>
            <a:ext cx="7106044" cy="5754538"/>
          </a:xfrm>
          <a:prstGeom prst="rect">
            <a:avLst/>
          </a:prstGeom>
        </p:spPr>
      </p:pic>
    </p:spTree>
    <p:extLst>
      <p:ext uri="{BB962C8B-B14F-4D97-AF65-F5344CB8AC3E}">
        <p14:creationId xmlns:p14="http://schemas.microsoft.com/office/powerpoint/2010/main" val="302608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2800767" cy="600164"/>
          </a:xfrm>
          <a:prstGeom prst="rect">
            <a:avLst/>
          </a:prstGeom>
        </p:spPr>
        <p:txBody>
          <a:bodyPr wrap="none">
            <a:spAutoFit/>
          </a:bodyPr>
          <a:lstStyle/>
          <a:p>
            <a:pPr lvl="0"/>
            <a:r>
              <a:rPr lang="en-US" sz="3300" dirty="0">
                <a:solidFill>
                  <a:srgbClr val="FFFFFF"/>
                </a:solidFill>
                <a:latin typeface="Georgia"/>
                <a:cs typeface="Georgia"/>
              </a:rPr>
              <a:t>Session Q &amp; A</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17" name="Picture 16">
            <a:extLst>
              <a:ext uri="{FF2B5EF4-FFF2-40B4-BE49-F238E27FC236}">
                <a16:creationId xmlns:a16="http://schemas.microsoft.com/office/drawing/2014/main" id="{04C4C1C5-31FF-F54D-BDF0-07D9AF35A0B0}"/>
              </a:ext>
            </a:extLst>
          </p:cNvPr>
          <p:cNvPicPr>
            <a:picLocks noChangeAspect="1"/>
          </p:cNvPicPr>
          <p:nvPr/>
        </p:nvPicPr>
        <p:blipFill>
          <a:blip r:embed="rId6"/>
          <a:stretch>
            <a:fillRect/>
          </a:stretch>
        </p:blipFill>
        <p:spPr>
          <a:xfrm>
            <a:off x="2028634" y="944213"/>
            <a:ext cx="6720840" cy="4480560"/>
          </a:xfrm>
          <a:prstGeom prst="rect">
            <a:avLst/>
          </a:prstGeom>
        </p:spPr>
      </p:pic>
    </p:spTree>
    <p:extLst>
      <p:ext uri="{BB962C8B-B14F-4D97-AF65-F5344CB8AC3E}">
        <p14:creationId xmlns:p14="http://schemas.microsoft.com/office/powerpoint/2010/main" val="255311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2308324"/>
          </a:xfrm>
          <a:prstGeom prst="rect">
            <a:avLst/>
          </a:prstGeom>
          <a:noFill/>
        </p:spPr>
        <p:txBody>
          <a:bodyPr wrap="square" rtlCol="0">
            <a:spAutoFit/>
          </a:bodyPr>
          <a:lstStyle/>
          <a:p>
            <a:r>
              <a:rPr lang="en-US" dirty="0">
                <a:solidFill>
                  <a:schemeClr val="bg1"/>
                </a:solidFill>
              </a:rPr>
              <a:t>Fulcher, K. H., Good, M. R., Coleman, C. M., &amp; Smith, K. L. (2014, December). A simple model for learning improvement: Weigh pig, feed pig, weigh pig. (Occasional Paper No. 23). Urbana, Il: University of Illinois and Indiana University, National Institute for Learning Outcomes Assessment.* </a:t>
            </a:r>
          </a:p>
          <a:p>
            <a:r>
              <a:rPr lang="en-US" dirty="0">
                <a:solidFill>
                  <a:schemeClr val="bg1"/>
                </a:solidFill>
              </a:rPr>
              <a:t>	</a:t>
            </a:r>
          </a:p>
          <a:p>
            <a:r>
              <a:rPr lang="en-US" dirty="0">
                <a:solidFill>
                  <a:schemeClr val="bg1"/>
                </a:solidFill>
              </a:rPr>
              <a:t>*Many illustrations in this presentation (slide 12 and 15) are from Fulcher’s article. </a:t>
            </a:r>
          </a:p>
        </p:txBody>
      </p:sp>
      <p:sp>
        <p:nvSpPr>
          <p:cNvPr id="2" name="Rectangle 1"/>
          <p:cNvSpPr/>
          <p:nvPr/>
        </p:nvSpPr>
        <p:spPr>
          <a:xfrm>
            <a:off x="1969682" y="297882"/>
            <a:ext cx="2238113" cy="600164"/>
          </a:xfrm>
          <a:prstGeom prst="rect">
            <a:avLst/>
          </a:prstGeom>
        </p:spPr>
        <p:txBody>
          <a:bodyPr wrap="none">
            <a:spAutoFit/>
          </a:bodyPr>
          <a:lstStyle/>
          <a:p>
            <a:pPr lvl="0"/>
            <a:r>
              <a:rPr lang="en-US" sz="3300" dirty="0">
                <a:solidFill>
                  <a:srgbClr val="FFFFFF"/>
                </a:solidFill>
                <a:latin typeface="Georgia"/>
                <a:cs typeface="Georgia"/>
              </a:rPr>
              <a:t>References</a:t>
            </a: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83386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Attendees will be able to:</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Action Planning for Continuous Improvement</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Talking to your peers about the program</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Identify the Action Plan per measure based on Assessment Findings:</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Student Learning Data is acceptable and monitoring will continue</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Student Learning Data is not-acceptable and action will need to be taken</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Student Learning Data is unreliable or a process change is needed</a:t>
            </a:r>
            <a:endParaRPr lang="en-US" sz="17300" dirty="0">
              <a:solidFill>
                <a:schemeClr val="bg1"/>
              </a:solidFill>
              <a:latin typeface="Arial"/>
              <a:cs typeface="Arial"/>
            </a:endParaRPr>
          </a:p>
        </p:txBody>
      </p:sp>
      <p:sp>
        <p:nvSpPr>
          <p:cNvPr id="2" name="Rectangle 1"/>
          <p:cNvSpPr/>
          <p:nvPr/>
        </p:nvSpPr>
        <p:spPr>
          <a:xfrm>
            <a:off x="1969682" y="297882"/>
            <a:ext cx="3948517" cy="646331"/>
          </a:xfrm>
          <a:prstGeom prst="rect">
            <a:avLst/>
          </a:prstGeom>
        </p:spPr>
        <p:txBody>
          <a:bodyPr wrap="none">
            <a:spAutoFit/>
          </a:bodyPr>
          <a:lstStyle/>
          <a:p>
            <a:pPr lvl="0"/>
            <a:r>
              <a:rPr lang="en-US" sz="3600" dirty="0">
                <a:solidFill>
                  <a:srgbClr val="FFFFFF"/>
                </a:solidFill>
                <a:latin typeface="Georgia"/>
                <a:cs typeface="Georgia"/>
              </a:rPr>
              <a:t>Workshop Agenda</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6477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777973" y="98816"/>
            <a:ext cx="7298755" cy="830997"/>
          </a:xfrm>
          <a:prstGeom prst="rect">
            <a:avLst/>
          </a:prstGeom>
        </p:spPr>
        <p:txBody>
          <a:bodyPr wrap="square">
            <a:spAutoFit/>
          </a:bodyPr>
          <a:lstStyle/>
          <a:p>
            <a:pPr lvl="0"/>
            <a:r>
              <a:rPr lang="en-US" sz="2400" dirty="0">
                <a:solidFill>
                  <a:srgbClr val="FFFFFF"/>
                </a:solidFill>
                <a:latin typeface="Georgia"/>
                <a:cs typeface="Arial"/>
              </a:rPr>
              <a:t>Organize the people and strategies for learning improvement……</a:t>
            </a:r>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5" name="Picture 4">
            <a:extLst>
              <a:ext uri="{FF2B5EF4-FFF2-40B4-BE49-F238E27FC236}">
                <a16:creationId xmlns:a16="http://schemas.microsoft.com/office/drawing/2014/main" id="{2D3C5718-972E-0847-BFA5-341710B8EBCE}"/>
              </a:ext>
            </a:extLst>
          </p:cNvPr>
          <p:cNvPicPr>
            <a:picLocks noChangeAspect="1"/>
          </p:cNvPicPr>
          <p:nvPr/>
        </p:nvPicPr>
        <p:blipFill>
          <a:blip r:embed="rId7"/>
          <a:stretch>
            <a:fillRect/>
          </a:stretch>
        </p:blipFill>
        <p:spPr>
          <a:xfrm>
            <a:off x="1762553" y="898046"/>
            <a:ext cx="7329596" cy="5724585"/>
          </a:xfrm>
          <a:prstGeom prst="rect">
            <a:avLst/>
          </a:prstGeom>
        </p:spPr>
      </p:pic>
    </p:spTree>
    <p:extLst>
      <p:ext uri="{BB962C8B-B14F-4D97-AF65-F5344CB8AC3E}">
        <p14:creationId xmlns:p14="http://schemas.microsoft.com/office/powerpoint/2010/main" val="187156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6902852" cy="646331"/>
          </a:xfrm>
          <a:prstGeom prst="rect">
            <a:avLst/>
          </a:prstGeom>
        </p:spPr>
        <p:txBody>
          <a:bodyPr wrap="none">
            <a:spAutoFit/>
          </a:bodyPr>
          <a:lstStyle/>
          <a:p>
            <a:pPr lvl="0"/>
            <a:r>
              <a:rPr lang="en-US" sz="3600" dirty="0">
                <a:solidFill>
                  <a:srgbClr val="FFFFFF"/>
                </a:solidFill>
                <a:latin typeface="Georgia"/>
                <a:cs typeface="Georgia"/>
              </a:rPr>
              <a:t>Assessment Cycle without Action</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graphicFrame>
        <p:nvGraphicFramePr>
          <p:cNvPr id="3" name="Diagram 2">
            <a:extLst>
              <a:ext uri="{FF2B5EF4-FFF2-40B4-BE49-F238E27FC236}">
                <a16:creationId xmlns:a16="http://schemas.microsoft.com/office/drawing/2014/main" id="{E331A639-FE34-344E-888E-05B22291C09A}"/>
              </a:ext>
            </a:extLst>
          </p:cNvPr>
          <p:cNvGraphicFramePr/>
          <p:nvPr>
            <p:extLst>
              <p:ext uri="{D42A27DB-BD31-4B8C-83A1-F6EECF244321}">
                <p14:modId xmlns:p14="http://schemas.microsoft.com/office/powerpoint/2010/main" val="1454608212"/>
              </p:ext>
            </p:extLst>
          </p:nvPr>
        </p:nvGraphicFramePr>
        <p:xfrm>
          <a:off x="2373108" y="1417177"/>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7744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 pig never fattened up only because it was weighed. A racehorse never ran faster because a stopwatch was clicked. A fevered dog’s temperature never dropped as a result of reading a thermometer.” (Fulcher, et al, 2014).</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What does this have to do with Student Learning Assessment?</a:t>
            </a:r>
          </a:p>
          <a:p>
            <a:pPr marL="742950" lvl="1" indent="-285750">
              <a:buFont typeface="Arial" panose="020B0604020202020204" pitchFamily="34" charset="0"/>
              <a:buChar char="•"/>
            </a:pPr>
            <a:r>
              <a:rPr lang="en-US" dirty="0">
                <a:solidFill>
                  <a:schemeClr val="bg1"/>
                </a:solidFill>
              </a:rPr>
              <a:t>Just because outcomes are written, mapping and alignments are constructed, planning is done, measures are crafted and implemented, and data is collected, student learning assessment is NOT complete without action.</a:t>
            </a:r>
          </a:p>
          <a:p>
            <a:pPr lvl="1"/>
            <a:endParaRPr lang="en-US" dirty="0">
              <a:solidFill>
                <a:schemeClr val="bg1"/>
              </a:solidFill>
            </a:endParaRPr>
          </a:p>
          <a:p>
            <a:pPr lvl="1"/>
            <a:endParaRPr lang="en-US" dirty="0">
              <a:solidFill>
                <a:schemeClr val="bg1"/>
              </a:solidFill>
            </a:endParaRPr>
          </a:p>
        </p:txBody>
      </p:sp>
      <p:sp>
        <p:nvSpPr>
          <p:cNvPr id="2" name="Rectangle 1"/>
          <p:cNvSpPr/>
          <p:nvPr/>
        </p:nvSpPr>
        <p:spPr>
          <a:xfrm>
            <a:off x="1969682" y="297882"/>
            <a:ext cx="6619120" cy="646331"/>
          </a:xfrm>
          <a:prstGeom prst="rect">
            <a:avLst/>
          </a:prstGeom>
        </p:spPr>
        <p:txBody>
          <a:bodyPr wrap="none">
            <a:spAutoFit/>
          </a:bodyPr>
          <a:lstStyle/>
          <a:p>
            <a:pPr lvl="0"/>
            <a:r>
              <a:rPr lang="en-US" sz="3600" dirty="0">
                <a:solidFill>
                  <a:srgbClr val="FFFFFF"/>
                </a:solidFill>
                <a:latin typeface="Georgia"/>
                <a:cs typeface="Georgia"/>
              </a:rPr>
              <a:t>Assessment Cycle WITH Action</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66318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“Harvard President, Derek Bok (2013) roundly criticized graduate schools for this lack of teaching preparation. Indeed, relative to research, master’s, and doctoral students receive far less training in teaching during their graduate programs. In fact, it seems that conversation about teaching are taboo compared to frequent conversations about scholarship. Even if a faculty member adopts an evidence-based pedagogy, that lone faculty member will not bring about programmatic changes. Programs are made up of teams of faculty, and everyone must be on board (a challenge within itself) to general meaningful changes.” (Fulcher, et al, 2014, p. 8).</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What do you think? </a:t>
            </a:r>
          </a:p>
          <a:p>
            <a:endParaRPr lang="en-US" dirty="0">
              <a:solidFill>
                <a:schemeClr val="bg1"/>
              </a:solidFill>
            </a:endParaRPr>
          </a:p>
          <a:p>
            <a:pPr lvl="1"/>
            <a:endParaRPr lang="en-US" dirty="0">
              <a:solidFill>
                <a:schemeClr val="bg1"/>
              </a:solidFill>
            </a:endParaRPr>
          </a:p>
          <a:p>
            <a:pPr lvl="1"/>
            <a:endParaRPr lang="en-US" dirty="0">
              <a:solidFill>
                <a:schemeClr val="bg1"/>
              </a:solidFill>
            </a:endParaRPr>
          </a:p>
        </p:txBody>
      </p:sp>
      <p:sp>
        <p:nvSpPr>
          <p:cNvPr id="2" name="Rectangle 1"/>
          <p:cNvSpPr/>
          <p:nvPr/>
        </p:nvSpPr>
        <p:spPr>
          <a:xfrm>
            <a:off x="1969682" y="297882"/>
            <a:ext cx="3882794" cy="646331"/>
          </a:xfrm>
          <a:prstGeom prst="rect">
            <a:avLst/>
          </a:prstGeom>
        </p:spPr>
        <p:txBody>
          <a:bodyPr wrap="none">
            <a:spAutoFit/>
          </a:bodyPr>
          <a:lstStyle/>
          <a:p>
            <a:pPr lvl="0"/>
            <a:r>
              <a:rPr lang="en-US" sz="3600" dirty="0">
                <a:solidFill>
                  <a:srgbClr val="FFFFFF"/>
                </a:solidFill>
                <a:latin typeface="Georgia"/>
                <a:cs typeface="Georgia"/>
              </a:rPr>
              <a:t>Systemic Barriers </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16287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6" y="944213"/>
            <a:ext cx="8478341"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George Washington University describes continuous improvement through action planning as “…data collection is of little value unless the data are shared at the institutional and program levels and used to improve teaching and learning. The data needs to be used to reevaluate and/or revise the curriculum or individual courses to achieve program learning outcomes. The assessment process is complete only when the information has been used to improve student learning. (Some accrediting agencies refer to this as "closing the loop.")”</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How do we “close the loop?!</a:t>
            </a:r>
          </a:p>
        </p:txBody>
      </p:sp>
      <p:sp>
        <p:nvSpPr>
          <p:cNvPr id="11" name="Rectangle 10"/>
          <p:cNvSpPr/>
          <p:nvPr/>
        </p:nvSpPr>
        <p:spPr>
          <a:xfrm>
            <a:off x="259746" y="297882"/>
            <a:ext cx="8831264" cy="646331"/>
          </a:xfrm>
          <a:prstGeom prst="rect">
            <a:avLst/>
          </a:prstGeom>
        </p:spPr>
        <p:txBody>
          <a:bodyPr wrap="none">
            <a:spAutoFit/>
          </a:bodyPr>
          <a:lstStyle/>
          <a:p>
            <a:pPr lvl="0"/>
            <a:r>
              <a:rPr lang="en-US" sz="3600" dirty="0">
                <a:solidFill>
                  <a:srgbClr val="FFFFFF"/>
                </a:solidFill>
                <a:latin typeface="Georgia"/>
                <a:cs typeface="Georgia"/>
              </a:rPr>
              <a:t>Action Plans for Continuous Improvement</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55224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cs typeface="Arial"/>
              </a:rPr>
              <a:t>Action Planning is not the beginning of Student Learning Assessment! </a:t>
            </a:r>
          </a:p>
          <a:p>
            <a:pPr marL="742950" lvl="1" indent="-285750">
              <a:buFont typeface="Arial" panose="020B0604020202020204" pitchFamily="34" charset="0"/>
              <a:buChar char="•"/>
            </a:pPr>
            <a:r>
              <a:rPr lang="en-US" dirty="0">
                <a:solidFill>
                  <a:schemeClr val="bg1"/>
                </a:solidFill>
                <a:cs typeface="Arial"/>
              </a:rPr>
              <a:t>First, the course or program must:</a:t>
            </a:r>
          </a:p>
          <a:p>
            <a:pPr marL="1257300" lvl="2" indent="-342900">
              <a:buFont typeface="+mj-lt"/>
              <a:buAutoNum type="arabicPeriod"/>
            </a:pPr>
            <a:r>
              <a:rPr lang="en-US" dirty="0">
                <a:solidFill>
                  <a:schemeClr val="bg1"/>
                </a:solidFill>
                <a:cs typeface="Arial"/>
              </a:rPr>
              <a:t>Asses</a:t>
            </a:r>
          </a:p>
          <a:p>
            <a:pPr marL="1257300" lvl="2" indent="-342900">
              <a:buFont typeface="+mj-lt"/>
              <a:buAutoNum type="arabicPeriod"/>
            </a:pPr>
            <a:endParaRPr lang="en-US" dirty="0">
              <a:solidFill>
                <a:schemeClr val="bg1"/>
              </a:solidFill>
              <a:cs typeface="Arial"/>
            </a:endParaRPr>
          </a:p>
          <a:p>
            <a:pPr marL="1257300" lvl="2" indent="-342900">
              <a:buFont typeface="+mj-lt"/>
              <a:buAutoNum type="arabicPeriod"/>
            </a:pPr>
            <a:r>
              <a:rPr lang="en-US" dirty="0">
                <a:solidFill>
                  <a:schemeClr val="bg1"/>
                </a:solidFill>
                <a:cs typeface="Arial"/>
              </a:rPr>
              <a:t>Intervene</a:t>
            </a:r>
          </a:p>
          <a:p>
            <a:pPr marL="1257300" lvl="2" indent="-342900">
              <a:buFont typeface="+mj-lt"/>
              <a:buAutoNum type="arabicPeriod"/>
            </a:pPr>
            <a:endParaRPr lang="en-US" dirty="0">
              <a:solidFill>
                <a:schemeClr val="bg1"/>
              </a:solidFill>
              <a:cs typeface="Arial"/>
            </a:endParaRPr>
          </a:p>
          <a:p>
            <a:pPr marL="1257300" lvl="2" indent="-342900">
              <a:buFont typeface="+mj-lt"/>
              <a:buAutoNum type="arabicPeriod"/>
            </a:pPr>
            <a:r>
              <a:rPr lang="en-US" dirty="0">
                <a:solidFill>
                  <a:schemeClr val="bg1"/>
                </a:solidFill>
                <a:cs typeface="Arial"/>
              </a:rPr>
              <a:t>Reassess</a:t>
            </a:r>
          </a:p>
          <a:p>
            <a:pPr marL="1257300" lvl="2" indent="-342900">
              <a:buFont typeface="+mj-lt"/>
              <a:buAutoNum type="arabicPeriod"/>
            </a:pPr>
            <a:endParaRPr lang="en-US" dirty="0">
              <a:solidFill>
                <a:schemeClr val="bg1"/>
              </a:solidFill>
              <a:cs typeface="Arial"/>
            </a:endParaRPr>
          </a:p>
          <a:p>
            <a:pPr marL="1257300" lvl="2" indent="-342900">
              <a:buFont typeface="+mj-lt"/>
              <a:buAutoNum type="arabicPeriod"/>
            </a:pPr>
            <a:r>
              <a:rPr lang="en-US" dirty="0">
                <a:solidFill>
                  <a:schemeClr val="bg1"/>
                </a:solidFill>
                <a:cs typeface="Arial"/>
              </a:rPr>
              <a:t>Act?! Yes, then…</a:t>
            </a:r>
          </a:p>
          <a:p>
            <a:pPr marL="1257300" lvl="2" indent="-342900">
              <a:buFont typeface="+mj-lt"/>
              <a:buAutoNum type="arabicPeriod"/>
            </a:pPr>
            <a:endParaRPr lang="en-US" dirty="0">
              <a:solidFill>
                <a:schemeClr val="bg1"/>
              </a:solidFill>
              <a:cs typeface="Arial"/>
            </a:endParaRPr>
          </a:p>
          <a:p>
            <a:pPr marL="1257300" lvl="2" indent="-342900">
              <a:buFont typeface="+mj-lt"/>
              <a:buAutoNum type="arabicPeriod"/>
            </a:pPr>
            <a:r>
              <a:rPr lang="en-US" dirty="0">
                <a:solidFill>
                  <a:schemeClr val="bg1"/>
                </a:solidFill>
                <a:cs typeface="Arial"/>
              </a:rPr>
              <a:t>Faculty Involvement</a:t>
            </a:r>
          </a:p>
        </p:txBody>
      </p:sp>
      <p:sp>
        <p:nvSpPr>
          <p:cNvPr id="2" name="Rectangle 1"/>
          <p:cNvSpPr/>
          <p:nvPr/>
        </p:nvSpPr>
        <p:spPr>
          <a:xfrm>
            <a:off x="1969682" y="297882"/>
            <a:ext cx="5998758" cy="646331"/>
          </a:xfrm>
          <a:prstGeom prst="rect">
            <a:avLst/>
          </a:prstGeom>
        </p:spPr>
        <p:txBody>
          <a:bodyPr wrap="none">
            <a:spAutoFit/>
          </a:bodyPr>
          <a:lstStyle/>
          <a:p>
            <a:pPr lvl="0"/>
            <a:r>
              <a:rPr lang="en-US" sz="3600" dirty="0">
                <a:solidFill>
                  <a:srgbClr val="FFFFFF"/>
                </a:solidFill>
                <a:latin typeface="Georgia"/>
                <a:cs typeface="Georgia"/>
              </a:rPr>
              <a:t>Action Planning: Beginnings</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96373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2576</TotalTime>
  <Words>1094</Words>
  <Application>Microsoft Macintosh PowerPoint</Application>
  <PresentationFormat>On-screen Show (4:3)</PresentationFormat>
  <Paragraphs>169</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Summer DeProw</cp:lastModifiedBy>
  <cp:revision>65</cp:revision>
  <cp:lastPrinted>2013-08-23T22:03:43Z</cp:lastPrinted>
  <dcterms:created xsi:type="dcterms:W3CDTF">2013-08-23T15:55:02Z</dcterms:created>
  <dcterms:modified xsi:type="dcterms:W3CDTF">2020-07-27T17:10:51Z</dcterms:modified>
</cp:coreProperties>
</file>